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2"/>
  </p:notesMasterIdLst>
  <p:handoutMasterIdLst>
    <p:handoutMasterId r:id="rId153"/>
  </p:handoutMasterIdLst>
  <p:sldIdLst>
    <p:sldId id="683" r:id="rId2"/>
    <p:sldId id="860" r:id="rId3"/>
    <p:sldId id="980" r:id="rId4"/>
    <p:sldId id="900" r:id="rId5"/>
    <p:sldId id="972" r:id="rId6"/>
    <p:sldId id="973" r:id="rId7"/>
    <p:sldId id="974" r:id="rId8"/>
    <p:sldId id="975" r:id="rId9"/>
    <p:sldId id="976" r:id="rId10"/>
    <p:sldId id="982" r:id="rId11"/>
    <p:sldId id="912" r:id="rId12"/>
    <p:sldId id="977" r:id="rId13"/>
    <p:sldId id="978" r:id="rId14"/>
    <p:sldId id="979" r:id="rId15"/>
    <p:sldId id="983" r:id="rId16"/>
    <p:sldId id="984" r:id="rId17"/>
    <p:sldId id="992" r:id="rId18"/>
    <p:sldId id="577" r:id="rId19"/>
    <p:sldId id="993" r:id="rId20"/>
    <p:sldId id="994" r:id="rId21"/>
    <p:sldId id="995" r:id="rId22"/>
    <p:sldId id="996" r:id="rId23"/>
    <p:sldId id="913" r:id="rId24"/>
    <p:sldId id="914" r:id="rId25"/>
    <p:sldId id="901" r:id="rId26"/>
    <p:sldId id="930" r:id="rId27"/>
    <p:sldId id="931" r:id="rId28"/>
    <p:sldId id="932" r:id="rId29"/>
    <p:sldId id="933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1" r:id="rId38"/>
    <p:sldId id="942" r:id="rId39"/>
    <p:sldId id="997" r:id="rId40"/>
    <p:sldId id="576" r:id="rId41"/>
    <p:sldId id="340" r:id="rId42"/>
    <p:sldId id="602" r:id="rId43"/>
    <p:sldId id="578" r:id="rId44"/>
    <p:sldId id="579" r:id="rId45"/>
    <p:sldId id="998" r:id="rId46"/>
    <p:sldId id="634" r:id="rId47"/>
    <p:sldId id="999" r:id="rId48"/>
    <p:sldId id="605" r:id="rId49"/>
    <p:sldId id="606" r:id="rId50"/>
    <p:sldId id="607" r:id="rId51"/>
    <p:sldId id="608" r:id="rId52"/>
    <p:sldId id="609" r:id="rId53"/>
    <p:sldId id="610" r:id="rId54"/>
    <p:sldId id="611" r:id="rId55"/>
    <p:sldId id="612" r:id="rId56"/>
    <p:sldId id="613" r:id="rId57"/>
    <p:sldId id="614" r:id="rId58"/>
    <p:sldId id="615" r:id="rId59"/>
    <p:sldId id="616" r:id="rId60"/>
    <p:sldId id="617" r:id="rId61"/>
    <p:sldId id="618" r:id="rId62"/>
    <p:sldId id="619" r:id="rId63"/>
    <p:sldId id="620" r:id="rId64"/>
    <p:sldId id="621" r:id="rId65"/>
    <p:sldId id="622" r:id="rId66"/>
    <p:sldId id="623" r:id="rId67"/>
    <p:sldId id="624" r:id="rId68"/>
    <p:sldId id="625" r:id="rId69"/>
    <p:sldId id="626" r:id="rId70"/>
    <p:sldId id="627" r:id="rId71"/>
    <p:sldId id="629" r:id="rId72"/>
    <p:sldId id="630" r:id="rId73"/>
    <p:sldId id="631" r:id="rId74"/>
    <p:sldId id="633" r:id="rId75"/>
    <p:sldId id="1000" r:id="rId76"/>
    <p:sldId id="581" r:id="rId77"/>
    <p:sldId id="635" r:id="rId78"/>
    <p:sldId id="636" r:id="rId79"/>
    <p:sldId id="637" r:id="rId80"/>
    <p:sldId id="638" r:id="rId81"/>
    <p:sldId id="639" r:id="rId82"/>
    <p:sldId id="640" r:id="rId83"/>
    <p:sldId id="641" r:id="rId84"/>
    <p:sldId id="582" r:id="rId85"/>
    <p:sldId id="1001" r:id="rId86"/>
    <p:sldId id="642" r:id="rId87"/>
    <p:sldId id="643" r:id="rId88"/>
    <p:sldId id="1002" r:id="rId89"/>
    <p:sldId id="584" r:id="rId90"/>
    <p:sldId id="1003" r:id="rId91"/>
    <p:sldId id="644" r:id="rId92"/>
    <p:sldId id="646" r:id="rId93"/>
    <p:sldId id="645" r:id="rId94"/>
    <p:sldId id="1004" r:id="rId95"/>
    <p:sldId id="585" r:id="rId96"/>
    <p:sldId id="587" r:id="rId97"/>
    <p:sldId id="648" r:id="rId98"/>
    <p:sldId id="649" r:id="rId99"/>
    <p:sldId id="650" r:id="rId100"/>
    <p:sldId id="651" r:id="rId101"/>
    <p:sldId id="588" r:id="rId102"/>
    <p:sldId id="595" r:id="rId103"/>
    <p:sldId id="662" r:id="rId104"/>
    <p:sldId id="663" r:id="rId105"/>
    <p:sldId id="599" r:id="rId106"/>
    <p:sldId id="664" r:id="rId107"/>
    <p:sldId id="678" r:id="rId108"/>
    <p:sldId id="679" r:id="rId109"/>
    <p:sldId id="667" r:id="rId110"/>
    <p:sldId id="668" r:id="rId111"/>
    <p:sldId id="1005" r:id="rId112"/>
    <p:sldId id="1006" r:id="rId113"/>
    <p:sldId id="1007" r:id="rId114"/>
    <p:sldId id="1008" r:id="rId115"/>
    <p:sldId id="1009" r:id="rId116"/>
    <p:sldId id="1010" r:id="rId117"/>
    <p:sldId id="807" r:id="rId118"/>
    <p:sldId id="745" r:id="rId119"/>
    <p:sldId id="747" r:id="rId120"/>
    <p:sldId id="748" r:id="rId121"/>
    <p:sldId id="749" r:id="rId122"/>
    <p:sldId id="750" r:id="rId123"/>
    <p:sldId id="751" r:id="rId124"/>
    <p:sldId id="943" r:id="rId125"/>
    <p:sldId id="944" r:id="rId126"/>
    <p:sldId id="945" r:id="rId127"/>
    <p:sldId id="946" r:id="rId128"/>
    <p:sldId id="987" r:id="rId129"/>
    <p:sldId id="986" r:id="rId130"/>
    <p:sldId id="988" r:id="rId131"/>
    <p:sldId id="985" r:id="rId132"/>
    <p:sldId id="989" r:id="rId133"/>
    <p:sldId id="990" r:id="rId134"/>
    <p:sldId id="991" r:id="rId135"/>
    <p:sldId id="947" r:id="rId136"/>
    <p:sldId id="948" r:id="rId137"/>
    <p:sldId id="949" r:id="rId138"/>
    <p:sldId id="950" r:id="rId139"/>
    <p:sldId id="951" r:id="rId140"/>
    <p:sldId id="952" r:id="rId141"/>
    <p:sldId id="953" r:id="rId142"/>
    <p:sldId id="966" r:id="rId143"/>
    <p:sldId id="956" r:id="rId144"/>
    <p:sldId id="957" r:id="rId145"/>
    <p:sldId id="928" r:id="rId146"/>
    <p:sldId id="958" r:id="rId147"/>
    <p:sldId id="959" r:id="rId148"/>
    <p:sldId id="968" r:id="rId149"/>
    <p:sldId id="967" r:id="rId150"/>
    <p:sldId id="706" r:id="rId151"/>
  </p:sldIdLst>
  <p:sldSz cx="9144000" cy="6858000" type="screen4x3"/>
  <p:notesSz cx="6858000" cy="9296400"/>
  <p:defaultTextStyle>
    <a:defPPr>
      <a:defRPr lang="th-TH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Angsana New" pitchFamily="18" charset="-34"/>
      </a:defRPr>
    </a:lvl9pPr>
  </p:defaultTextStyle>
  <p:extLst>
    <p:ext uri="{521415D9-36F7-43E2-AB2F-B90AF26B5E84}">
      <p14:sectionLst xmlns:p14="http://schemas.microsoft.com/office/powerpoint/2010/main">
        <p14:section name="Default Section" id="{BA9AD0FD-B8C1-714F-9B4E-B5D1704120BE}">
          <p14:sldIdLst>
            <p14:sldId id="683"/>
            <p14:sldId id="860"/>
            <p14:sldId id="980"/>
            <p14:sldId id="900"/>
            <p14:sldId id="972"/>
            <p14:sldId id="973"/>
            <p14:sldId id="974"/>
            <p14:sldId id="975"/>
            <p14:sldId id="976"/>
            <p14:sldId id="982"/>
            <p14:sldId id="912"/>
            <p14:sldId id="977"/>
            <p14:sldId id="978"/>
            <p14:sldId id="979"/>
            <p14:sldId id="983"/>
            <p14:sldId id="984"/>
            <p14:sldId id="992"/>
            <p14:sldId id="577"/>
            <p14:sldId id="993"/>
            <p14:sldId id="994"/>
            <p14:sldId id="995"/>
            <p14:sldId id="996"/>
            <p14:sldId id="913"/>
            <p14:sldId id="914"/>
            <p14:sldId id="901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97"/>
            <p14:sldId id="576"/>
            <p14:sldId id="340"/>
            <p14:sldId id="602"/>
            <p14:sldId id="578"/>
            <p14:sldId id="579"/>
            <p14:sldId id="998"/>
            <p14:sldId id="634"/>
            <p14:sldId id="999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9"/>
            <p14:sldId id="630"/>
            <p14:sldId id="631"/>
            <p14:sldId id="633"/>
            <p14:sldId id="1000"/>
            <p14:sldId id="581"/>
            <p14:sldId id="635"/>
            <p14:sldId id="636"/>
            <p14:sldId id="637"/>
            <p14:sldId id="638"/>
            <p14:sldId id="639"/>
            <p14:sldId id="640"/>
            <p14:sldId id="641"/>
            <p14:sldId id="582"/>
            <p14:sldId id="1001"/>
            <p14:sldId id="642"/>
            <p14:sldId id="643"/>
            <p14:sldId id="1002"/>
            <p14:sldId id="584"/>
            <p14:sldId id="1003"/>
            <p14:sldId id="644"/>
            <p14:sldId id="646"/>
            <p14:sldId id="645"/>
            <p14:sldId id="1004"/>
            <p14:sldId id="585"/>
            <p14:sldId id="587"/>
            <p14:sldId id="648"/>
            <p14:sldId id="649"/>
            <p14:sldId id="650"/>
            <p14:sldId id="651"/>
            <p14:sldId id="588"/>
            <p14:sldId id="595"/>
            <p14:sldId id="662"/>
            <p14:sldId id="663"/>
            <p14:sldId id="599"/>
            <p14:sldId id="664"/>
            <p14:sldId id="678"/>
            <p14:sldId id="679"/>
            <p14:sldId id="667"/>
            <p14:sldId id="668"/>
            <p14:sldId id="1005"/>
            <p14:sldId id="1006"/>
            <p14:sldId id="1007"/>
            <p14:sldId id="1008"/>
            <p14:sldId id="1009"/>
            <p14:sldId id="1010"/>
            <p14:sldId id="807"/>
            <p14:sldId id="745"/>
            <p14:sldId id="747"/>
            <p14:sldId id="748"/>
            <p14:sldId id="749"/>
            <p14:sldId id="750"/>
            <p14:sldId id="751"/>
            <p14:sldId id="943"/>
            <p14:sldId id="944"/>
            <p14:sldId id="945"/>
            <p14:sldId id="946"/>
            <p14:sldId id="987"/>
            <p14:sldId id="986"/>
            <p14:sldId id="988"/>
            <p14:sldId id="985"/>
            <p14:sldId id="989"/>
            <p14:sldId id="990"/>
            <p14:sldId id="991"/>
            <p14:sldId id="947"/>
            <p14:sldId id="948"/>
            <p14:sldId id="949"/>
            <p14:sldId id="950"/>
            <p14:sldId id="951"/>
            <p14:sldId id="952"/>
            <p14:sldId id="953"/>
            <p14:sldId id="966"/>
            <p14:sldId id="956"/>
            <p14:sldId id="957"/>
            <p14:sldId id="928"/>
            <p14:sldId id="958"/>
            <p14:sldId id="959"/>
            <p14:sldId id="968"/>
            <p14:sldId id="967"/>
            <p14:sldId id="7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33CC"/>
    <a:srgbClr val="FFFF00"/>
    <a:srgbClr val="FFFF66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3" autoAdjust="0"/>
    <p:restoredTop sz="86738" autoAdjust="0"/>
  </p:normalViewPr>
  <p:slideViewPr>
    <p:cSldViewPr>
      <p:cViewPr varScale="1">
        <p:scale>
          <a:sx n="111" d="100"/>
          <a:sy n="111" d="100"/>
        </p:scale>
        <p:origin x="21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4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8" d="100"/>
          <a:sy n="48" d="100"/>
        </p:scale>
        <p:origin x="-2808" y="-11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615B171-11EF-453F-8980-73B0188A674F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5790"/>
            <a:ext cx="548640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noProof="0"/>
              <a:t>Click to edit Master text styles</a:t>
            </a:r>
          </a:p>
          <a:p>
            <a:pPr lvl="1"/>
            <a:r>
              <a:rPr lang="th-TH" noProof="0"/>
              <a:t>Second level</a:t>
            </a:r>
          </a:p>
          <a:p>
            <a:pPr lvl="2"/>
            <a:r>
              <a:rPr lang="th-TH" noProof="0"/>
              <a:t>Third level</a:t>
            </a:r>
          </a:p>
          <a:p>
            <a:pPr lvl="3"/>
            <a:r>
              <a:rPr lang="th-TH" noProof="0"/>
              <a:t>Fourth level</a:t>
            </a:r>
          </a:p>
          <a:p>
            <a:pPr lvl="4"/>
            <a:r>
              <a:rPr lang="th-TH" noProof="0"/>
              <a:t>Fifth level</a:t>
            </a:r>
          </a:p>
        </p:txBody>
      </p:sp>
      <p:sp>
        <p:nvSpPr>
          <p:cNvPr id="90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90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967"/>
            <a:ext cx="297180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F54EC19A-973C-47D5-AEAB-138938046EDA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Tahoma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Tahoma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Tahoma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Tahoma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Tahoma" pitchFamily="34" charset="0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5447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6496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32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369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070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http://meewebfree.com/site/nodejs/449-use-node-js-connect-use-mysql-database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9342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188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7878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031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http://mdsoft.co.th/%E0%B8%84%E0%B8%A7%E0%B8%B2%E0%B8%A1%E0%B8%A3%E0%B8%B9%E0%B9%89/140-node-js-%E0%B8%84%E0%B8%B7%E0%B8%AD%E0%B8%AD%E0%B8%B0%E0%B9%84%E0%B8%A3.html</a:t>
            </a:r>
          </a:p>
          <a:p>
            <a:endParaRPr lang="en-US" dirty="0"/>
          </a:p>
          <a:p>
            <a:r>
              <a:rPr lang="en-US" dirty="0"/>
              <a:t>http://meewebfree.com/site/nodejs/441-learn-about-node-js-with-basic-of-node-js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095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http://meewebfree.com/site/nodejs/441-learn-about-node-js-with-basic-of-node-js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695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135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8986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471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588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solidFill>
            <a:srgbClr val="FF4D2F"/>
          </a:solidFill>
          <a:ln w="9525">
            <a:solidFill>
              <a:srgbClr val="F22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defRPr/>
            </a:pPr>
            <a:endParaRPr lang="th-TH" sz="2800" dirty="0"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FF4D2F"/>
          </a:solidFill>
          <a:ln w="9525">
            <a:solidFill>
              <a:srgbClr val="F22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defRPr/>
            </a:pPr>
            <a:endParaRPr lang="th-TH" sz="2800"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85800" y="1295400"/>
            <a:ext cx="3298595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algn="l" eaLnBrk="1" hangingPunct="1">
              <a:defRPr/>
            </a:pPr>
            <a:r>
              <a:rPr lang="en-US" sz="1800" b="1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Research &amp; Development Team</a:t>
            </a:r>
            <a:endParaRPr lang="th-TH" sz="1800" dirty="0">
              <a:solidFill>
                <a:schemeClr val="bg1"/>
              </a:solidFill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5773738"/>
            <a:ext cx="5562600" cy="7032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algn="l" eaLnBrk="1" hangingPunct="1">
              <a:defRPr/>
            </a:pP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© Copyright </a:t>
            </a:r>
            <a:r>
              <a:rPr lang="en-US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PnP Solution Co., Ltd.</a:t>
            </a: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, 2006. All Rights Reserved</a:t>
            </a:r>
          </a:p>
          <a:p>
            <a:pPr algn="l" eaLnBrk="1" hangingPunct="1">
              <a:defRPr/>
            </a:pP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This publication may refer to products that are not currently</a:t>
            </a:r>
          </a:p>
          <a:p>
            <a:pPr algn="l" eaLnBrk="1" hangingPunct="1">
              <a:defRPr/>
            </a:pP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available in your country. </a:t>
            </a:r>
            <a:r>
              <a:rPr lang="en-US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PnP Solution Co., Ltd.</a:t>
            </a: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 makes no commitment to</a:t>
            </a:r>
          </a:p>
          <a:p>
            <a:pPr algn="l" eaLnBrk="1" hangingPunct="1">
              <a:defRPr/>
            </a:pPr>
            <a:r>
              <a:rPr lang="th-TH" sz="80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make available any products referred to herein.</a:t>
            </a:r>
          </a:p>
          <a:p>
            <a:pPr algn="l" eaLnBrk="1" hangingPunct="1">
              <a:defRPr/>
            </a:pPr>
            <a:endParaRPr lang="th-TH" sz="800">
              <a:solidFill>
                <a:schemeClr val="bg1"/>
              </a:solidFill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pic>
        <p:nvPicPr>
          <p:cNvPr id="8" name="Picture 14" descr="logoLogi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62800" y="228600"/>
            <a:ext cx="1600200" cy="1314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/>
          <a:lstStyle>
            <a:lvl1pPr>
              <a:defRPr>
                <a:latin typeface="Sukhumvit Set Text" charset="-34"/>
                <a:ea typeface="Sukhumvit Set Text" charset="-34"/>
                <a:cs typeface="Sukhumvit Set Text" charset="-34"/>
              </a:defRPr>
            </a:lvl1pPr>
          </a:lstStyle>
          <a:p>
            <a:r>
              <a:rPr lang="th-TH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>
              <a:buFontTx/>
              <a:buNone/>
              <a:defRPr b="1">
                <a:latin typeface="Sukhumvit Set Text" charset="-34"/>
                <a:ea typeface="Sukhumvit Set Text" charset="-34"/>
                <a:cs typeface="Sukhumvit Set Text" charset="-34"/>
              </a:defRPr>
            </a:lvl1pPr>
          </a:lstStyle>
          <a:p>
            <a:r>
              <a:rPr lang="th-TH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E67FD-CB40-4266-B7ED-916A58B1F00E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668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668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46BFE-CB3E-431E-9B74-9C22FEE2C44F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5C843-3C6C-42F5-8FBD-49B20B08BFDD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832C9-F5AC-4658-AB59-5C305D0E2E90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70D01-0218-4582-9305-E03184232646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="1"/>
            </a:lvl1pPr>
            <a:lvl2pPr marL="742950" indent="-285750">
              <a:buFont typeface="Arial" charset="0"/>
              <a:buChar char="•"/>
              <a:defRPr/>
            </a:lvl2pPr>
            <a:lvl3pPr marL="1200150" indent="-285750">
              <a:buFont typeface="Arial" charset="0"/>
              <a:buChar char="•"/>
              <a:defRPr/>
            </a:lvl3pPr>
            <a:lvl4pPr marL="1657350" indent="-285750">
              <a:buFont typeface="Arial" charset="0"/>
              <a:buChar char="•"/>
              <a:defRPr/>
            </a:lvl4pPr>
            <a:lvl5pPr marL="2000250" indent="-17145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6DEFE-BE59-4B1B-B475-A522BC099BD6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6DEFE-BE59-4B1B-B475-A522BC099BD6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BDCF5-C1F1-473E-AC20-EDEE5E74ECB0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05CE-972E-4880-AFF5-B29109B2DD49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FCEB0-08AF-4F54-A44C-9B9D1C4F1EC1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3A89D-F014-4EBD-894D-9C7386906127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E419F-59B8-4DC4-98CE-34C7FD145529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4AE97-AE84-4089-A259-BB151852E6A5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AD338-0894-4C33-8EEF-F2606C97E659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rgbClr val="FF4D2F"/>
          </a:solidFill>
          <a:ln w="9525">
            <a:solidFill>
              <a:srgbClr val="F22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defRPr/>
            </a:pPr>
            <a:endParaRPr lang="th-TH" sz="2800">
              <a:latin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381000"/>
          </a:xfrm>
          <a:prstGeom prst="rect">
            <a:avLst/>
          </a:prstGeom>
          <a:solidFill>
            <a:srgbClr val="FF4D2F"/>
          </a:solidFill>
          <a:ln w="9525">
            <a:solidFill>
              <a:srgbClr val="F22300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defRPr/>
            </a:pPr>
            <a:endParaRPr lang="th-TH" sz="2800">
              <a:latin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dirty="0" err="1"/>
              <a:t>Click</a:t>
            </a:r>
            <a:r>
              <a:rPr lang="th-TH" dirty="0"/>
              <a:t> </a:t>
            </a:r>
            <a:r>
              <a:rPr lang="th-TH" dirty="0" err="1"/>
              <a:t>to</a:t>
            </a:r>
            <a:r>
              <a:rPr lang="th-TH" dirty="0"/>
              <a:t> </a:t>
            </a:r>
            <a:r>
              <a:rPr lang="th-TH" dirty="0" err="1"/>
              <a:t>edit</a:t>
            </a:r>
            <a:r>
              <a:rPr lang="th-TH" dirty="0"/>
              <a:t> </a:t>
            </a:r>
            <a:r>
              <a:rPr lang="th-TH" dirty="0" err="1"/>
              <a:t>Master</a:t>
            </a:r>
            <a:r>
              <a:rPr lang="th-TH" dirty="0"/>
              <a:t> </a:t>
            </a:r>
            <a:r>
              <a:rPr lang="th-TH" dirty="0" err="1"/>
              <a:t>title</a:t>
            </a:r>
            <a:r>
              <a:rPr lang="th-TH" dirty="0"/>
              <a:t> </a:t>
            </a:r>
            <a:r>
              <a:rPr lang="th-TH" dirty="0" err="1"/>
              <a:t>style</a:t>
            </a:r>
            <a:endParaRPr lang="th-TH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dirty="0" err="1"/>
              <a:t>Click</a:t>
            </a:r>
            <a:r>
              <a:rPr lang="th-TH" dirty="0"/>
              <a:t> </a:t>
            </a:r>
            <a:r>
              <a:rPr lang="th-TH" dirty="0" err="1"/>
              <a:t>to</a:t>
            </a:r>
            <a:r>
              <a:rPr lang="th-TH" dirty="0"/>
              <a:t> </a:t>
            </a:r>
            <a:r>
              <a:rPr lang="th-TH" dirty="0" err="1"/>
              <a:t>edit</a:t>
            </a:r>
            <a:r>
              <a:rPr lang="th-TH" dirty="0"/>
              <a:t> </a:t>
            </a:r>
            <a:r>
              <a:rPr lang="th-TH" dirty="0" err="1"/>
              <a:t>Master</a:t>
            </a:r>
            <a:r>
              <a:rPr lang="th-TH" dirty="0"/>
              <a:t> </a:t>
            </a:r>
            <a:r>
              <a:rPr lang="th-TH" dirty="0" err="1"/>
              <a:t>text</a:t>
            </a:r>
            <a:r>
              <a:rPr lang="th-TH" dirty="0"/>
              <a:t> </a:t>
            </a:r>
            <a:r>
              <a:rPr lang="th-TH" dirty="0" err="1"/>
              <a:t>styles</a:t>
            </a:r>
            <a:endParaRPr lang="th-TH" dirty="0"/>
          </a:p>
          <a:p>
            <a:pPr lvl="1"/>
            <a:r>
              <a:rPr lang="th-TH" dirty="0" err="1"/>
              <a:t>Second</a:t>
            </a:r>
            <a:r>
              <a:rPr lang="th-TH" dirty="0"/>
              <a:t> </a:t>
            </a:r>
            <a:r>
              <a:rPr lang="th-TH" dirty="0" err="1"/>
              <a:t>level</a:t>
            </a:r>
            <a:endParaRPr lang="th-TH" dirty="0"/>
          </a:p>
          <a:p>
            <a:pPr lvl="2"/>
            <a:r>
              <a:rPr lang="th-TH" dirty="0"/>
              <a:t>Third </a:t>
            </a:r>
            <a:r>
              <a:rPr lang="th-TH" dirty="0" err="1"/>
              <a:t>level</a:t>
            </a:r>
            <a:endParaRPr lang="th-TH" dirty="0"/>
          </a:p>
          <a:p>
            <a:pPr lvl="3"/>
            <a:r>
              <a:rPr lang="th-TH" dirty="0" err="1"/>
              <a:t>Fourth</a:t>
            </a:r>
            <a:r>
              <a:rPr lang="th-TH" dirty="0"/>
              <a:t> </a:t>
            </a:r>
            <a:r>
              <a:rPr lang="th-TH" dirty="0" err="1"/>
              <a:t>level</a:t>
            </a:r>
            <a:endParaRPr lang="th-TH" dirty="0"/>
          </a:p>
          <a:p>
            <a:pPr lvl="4"/>
            <a:r>
              <a:rPr lang="th-TH" dirty="0"/>
              <a:t>Fifth </a:t>
            </a:r>
            <a:r>
              <a:rPr lang="th-TH" dirty="0" err="1"/>
              <a:t>level</a:t>
            </a:r>
            <a:endParaRPr lang="th-TH" dirty="0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19863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b="1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1800" y="6519863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b="1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defRPr>
            </a:lvl1pPr>
          </a:lstStyle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19863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b="1" smtClean="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defRPr>
            </a:lvl1pPr>
          </a:lstStyle>
          <a:p>
            <a:pPr>
              <a:defRPr/>
            </a:pPr>
            <a:fld id="{54DD652F-C7D2-483F-B165-6EF1EC37DE04}" type="slidenum">
              <a:rPr lang="en-US" smtClean="0"/>
              <a:pPr>
                <a:defRPr/>
              </a:pPr>
              <a:t>‹#›</a:t>
            </a:fld>
            <a:endParaRPr lang="th-TH"/>
          </a:p>
        </p:txBody>
      </p:sp>
      <p:sp>
        <p:nvSpPr>
          <p:cNvPr id="1033" name="Text Box 10"/>
          <p:cNvSpPr txBox="1">
            <a:spLocks noChangeArrowheads="1"/>
          </p:cNvSpPr>
          <p:nvPr/>
        </p:nvSpPr>
        <p:spPr bwMode="auto">
          <a:xfrm>
            <a:off x="601663" y="76200"/>
            <a:ext cx="260924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  <a:cs typeface="Angsana New" panose="02020603050405020304" pitchFamily="18" charset="-34"/>
              </a:defRPr>
            </a:lvl9pPr>
          </a:lstStyle>
          <a:p>
            <a:pPr algn="l" eaLnBrk="1" hangingPunct="1">
              <a:defRPr/>
            </a:pPr>
            <a:r>
              <a:rPr lang="en-US" b="1" dirty="0">
                <a:solidFill>
                  <a:schemeClr val="bg1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Research &amp; Development Team</a:t>
            </a:r>
            <a:endParaRPr lang="th-TH" dirty="0">
              <a:solidFill>
                <a:schemeClr val="bg1"/>
              </a:solidFill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pic>
        <p:nvPicPr>
          <p:cNvPr id="10" name="Picture 9" descr="logoLogin.pn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8782497" y="63798"/>
            <a:ext cx="304800" cy="250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281" r:id="rId2"/>
    <p:sldLayoutId id="2147484282" r:id="rId3"/>
    <p:sldLayoutId id="2147484283" r:id="rId4"/>
    <p:sldLayoutId id="2147484284" r:id="rId5"/>
    <p:sldLayoutId id="2147484285" r:id="rId6"/>
    <p:sldLayoutId id="2147484286" r:id="rId7"/>
    <p:sldLayoutId id="2147484287" r:id="rId8"/>
    <p:sldLayoutId id="2147484288" r:id="rId9"/>
    <p:sldLayoutId id="2147484289" r:id="rId10"/>
    <p:sldLayoutId id="2147484290" r:id="rId11"/>
    <p:sldLayoutId id="2147484291" r:id="rId12"/>
    <p:sldLayoutId id="2147484292" r:id="rId13"/>
    <p:sldLayoutId id="2147484293" r:id="rId14"/>
    <p:sldLayoutId id="2147484317" r:id="rId1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Sukhumvit Set Text" charset="-34"/>
          <a:ea typeface="Sukhumvit Set Text" charset="-34"/>
          <a:cs typeface="Sukhumvit Set Text" charset="-34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urier New" pitchFamily="49" charset="0"/>
          <a:cs typeface="Angsana New" pitchFamily="18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Sukhumvit Set Text" charset="-34"/>
          <a:ea typeface="Sukhumvit Set Text" charset="-34"/>
          <a:cs typeface="Sukhumvit Set Text" charset="-34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Sukhumvit Set Text" charset="-34"/>
          <a:ea typeface="Sukhumvit Set Text" charset="-34"/>
          <a:cs typeface="Sukhumvit Set Text" charset="-34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Sukhumvit Set Text" charset="-34"/>
          <a:ea typeface="Sukhumvit Set Text" charset="-34"/>
          <a:cs typeface="Sukhumvit Set Text" charset="-34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Sukhumvit Set Text" charset="-34"/>
          <a:ea typeface="Sukhumvit Set Text" charset="-34"/>
          <a:cs typeface="Sukhumvit Set Text" charset="-34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Sukhumvit Set Text" charset="-34"/>
          <a:ea typeface="Sukhumvit Set Text" charset="-34"/>
          <a:cs typeface="Sukhumvit Set Text" charset="-34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psw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ommai.k@pnpsw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docker.com/win/stable/Docker%20for%20Windows%20Installer.exe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package-manag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mmaik/XXX.git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Node.js</a:t>
            </a:r>
            <a:endParaRPr lang="th-TH" dirty="0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>
                <a:hlinkClick r:id="rId3"/>
              </a:rPr>
              <a:t>www.pnpsw.com</a:t>
            </a:r>
            <a:endParaRPr lang="en-US" dirty="0"/>
          </a:p>
          <a:p>
            <a:pPr algn="r"/>
            <a:r>
              <a:rPr lang="en-US" dirty="0">
                <a:hlinkClick r:id="rId4"/>
              </a:rPr>
              <a:t>sommai.k@gmail.com</a:t>
            </a:r>
            <a:endParaRPr lang="th-TH" dirty="0"/>
          </a:p>
          <a:p>
            <a:pPr algn="r"/>
            <a:r>
              <a:rPr lang="en-US" dirty="0"/>
              <a:t>081-754-4663</a:t>
            </a:r>
          </a:p>
          <a:p>
            <a:pPr algn="r"/>
            <a:r>
              <a:rPr lang="en-US" dirty="0"/>
              <a:t>Line Id : </a:t>
            </a:r>
            <a:r>
              <a:rPr lang="en-US" dirty="0" err="1"/>
              <a:t>sommai.k</a:t>
            </a:r>
            <a:endParaRPr lang="en-US" dirty="0"/>
          </a:p>
          <a:p>
            <a:pPr algn="r"/>
            <a:endParaRPr lang="en-US" dirty="0"/>
          </a:p>
          <a:p>
            <a:pPr algn="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1818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1F91-DEC9-0B4E-91B8-5E23DA5F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for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EC1C1-666F-FB4B-AE75-5418A67E7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ED544-4FA9-8D43-AFBF-AD636FAA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43B4C-3F82-2D4C-B121-DAAB64A9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6797C-8071-EB47-84DF-6AF352FC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778094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การใช้งาน </a:t>
            </a:r>
            <a:r>
              <a:rPr lang="en-US"/>
              <a:t>URL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/>
              <a:t>app.route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app.route</a:t>
            </a:r>
            <a:r>
              <a:rPr lang="en-US" sz="1800" dirty="0"/>
              <a:t>('/book')</a:t>
            </a:r>
          </a:p>
          <a:p>
            <a:pPr marL="0" indent="0">
              <a:buNone/>
            </a:pPr>
            <a:r>
              <a:rPr lang="en-US" sz="1800" dirty="0"/>
              <a:t>  .get(function(</a:t>
            </a:r>
            <a:r>
              <a:rPr lang="en-US" sz="1800" dirty="0" err="1"/>
              <a:t>req</a:t>
            </a:r>
            <a:r>
              <a:rPr lang="en-US" sz="1800" dirty="0"/>
              <a:t>, res) {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res.send</a:t>
            </a:r>
            <a:r>
              <a:rPr lang="en-US" sz="1800" dirty="0"/>
              <a:t>('Get a random book');</a:t>
            </a:r>
          </a:p>
          <a:p>
            <a:pPr marL="0" indent="0">
              <a:buNone/>
            </a:pPr>
            <a:r>
              <a:rPr lang="en-US" sz="1800" dirty="0"/>
              <a:t>  })</a:t>
            </a:r>
          </a:p>
          <a:p>
            <a:pPr marL="0" indent="0">
              <a:buNone/>
            </a:pPr>
            <a:r>
              <a:rPr lang="en-US" sz="1800" dirty="0"/>
              <a:t>  .post(function(</a:t>
            </a:r>
            <a:r>
              <a:rPr lang="en-US" sz="1800" dirty="0" err="1"/>
              <a:t>req</a:t>
            </a:r>
            <a:r>
              <a:rPr lang="en-US" sz="1800" dirty="0"/>
              <a:t>, res) {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res.send</a:t>
            </a:r>
            <a:r>
              <a:rPr lang="en-US" sz="1800" dirty="0"/>
              <a:t>('Add a book');</a:t>
            </a:r>
          </a:p>
          <a:p>
            <a:pPr marL="0" indent="0">
              <a:buNone/>
            </a:pPr>
            <a:r>
              <a:rPr lang="en-US" sz="1800" dirty="0"/>
              <a:t>  })</a:t>
            </a:r>
          </a:p>
          <a:p>
            <a:pPr marL="0" indent="0">
              <a:buNone/>
            </a:pPr>
            <a:r>
              <a:rPr lang="en-US" sz="1800" dirty="0"/>
              <a:t>  .put(function(</a:t>
            </a:r>
            <a:r>
              <a:rPr lang="en-US" sz="1800" dirty="0" err="1"/>
              <a:t>req</a:t>
            </a:r>
            <a:r>
              <a:rPr lang="en-US" sz="1800" dirty="0"/>
              <a:t>, res) {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res.send</a:t>
            </a:r>
            <a:r>
              <a:rPr lang="en-US" sz="1800" dirty="0"/>
              <a:t>('Update the book');</a:t>
            </a:r>
          </a:p>
          <a:p>
            <a:pPr marL="0" indent="0">
              <a:buNone/>
            </a:pPr>
            <a:r>
              <a:rPr lang="en-US" sz="1800" dirty="0"/>
              <a:t>  });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100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10631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การใช้งาน </a:t>
            </a:r>
            <a:r>
              <a:rPr lang="en-US"/>
              <a:t>Simple Route Middleware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/>
              <a:t>var</a:t>
            </a:r>
            <a:r>
              <a:rPr lang="en-US" sz="1200" dirty="0"/>
              <a:t> express = require('express');</a:t>
            </a:r>
          </a:p>
          <a:p>
            <a:pPr marL="0" indent="0">
              <a:buNone/>
            </a:pPr>
            <a:r>
              <a:rPr lang="en-US" sz="1200" dirty="0" err="1"/>
              <a:t>var</a:t>
            </a:r>
            <a:r>
              <a:rPr lang="en-US" sz="1200" dirty="0"/>
              <a:t> router = </a:t>
            </a:r>
            <a:r>
              <a:rPr lang="en-US" sz="1200" dirty="0" err="1"/>
              <a:t>express.Router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// middleware that is specific to this router</a:t>
            </a:r>
          </a:p>
          <a:p>
            <a:pPr marL="0" indent="0">
              <a:buNone/>
            </a:pPr>
            <a:r>
              <a:rPr lang="en-US" sz="1200" dirty="0" err="1"/>
              <a:t>router.use</a:t>
            </a:r>
            <a:r>
              <a:rPr lang="en-US" sz="1200" dirty="0"/>
              <a:t>(function </a:t>
            </a:r>
            <a:r>
              <a:rPr lang="en-US" sz="1200" dirty="0" err="1"/>
              <a:t>timeLog</a:t>
            </a:r>
            <a:r>
              <a:rPr lang="en-US" sz="1200" dirty="0"/>
              <a:t>(</a:t>
            </a:r>
            <a:r>
              <a:rPr lang="en-US" sz="1200" dirty="0" err="1"/>
              <a:t>req</a:t>
            </a:r>
            <a:r>
              <a:rPr lang="en-US" sz="1200" dirty="0"/>
              <a:t>, res, next) {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console.log</a:t>
            </a:r>
            <a:r>
              <a:rPr lang="en-US" sz="1200" dirty="0"/>
              <a:t>('Time: ', </a:t>
            </a:r>
            <a:r>
              <a:rPr lang="en-US" sz="1200" dirty="0" err="1"/>
              <a:t>Date.now</a:t>
            </a:r>
            <a:r>
              <a:rPr lang="en-US" sz="1200" dirty="0"/>
              <a:t>());</a:t>
            </a:r>
          </a:p>
          <a:p>
            <a:pPr marL="0" indent="0">
              <a:buNone/>
            </a:pPr>
            <a:r>
              <a:rPr lang="en-US" sz="1200" dirty="0"/>
              <a:t>  next();</a:t>
            </a:r>
          </a:p>
          <a:p>
            <a:pPr marL="0" indent="0">
              <a:buNone/>
            </a:pPr>
            <a:r>
              <a:rPr lang="en-US" sz="1200" dirty="0"/>
              <a:t>});</a:t>
            </a:r>
          </a:p>
          <a:p>
            <a:pPr marL="0" indent="0">
              <a:buNone/>
            </a:pPr>
            <a:r>
              <a:rPr lang="en-US" sz="1200" dirty="0"/>
              <a:t>// define the home page route</a:t>
            </a:r>
          </a:p>
          <a:p>
            <a:pPr marL="0" indent="0">
              <a:buNone/>
            </a:pPr>
            <a:r>
              <a:rPr lang="en-US" sz="1200" dirty="0" err="1"/>
              <a:t>router.get</a:t>
            </a:r>
            <a:r>
              <a:rPr lang="en-US" sz="1200" dirty="0"/>
              <a:t>('/', function(</a:t>
            </a:r>
            <a:r>
              <a:rPr lang="en-US" sz="1200" dirty="0" err="1"/>
              <a:t>req</a:t>
            </a:r>
            <a:r>
              <a:rPr lang="en-US" sz="1200" dirty="0"/>
              <a:t>, res) {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res.send</a:t>
            </a:r>
            <a:r>
              <a:rPr lang="en-US" sz="1200" dirty="0"/>
              <a:t>('Birds home page');</a:t>
            </a:r>
          </a:p>
          <a:p>
            <a:pPr marL="0" indent="0">
              <a:buNone/>
            </a:pPr>
            <a:r>
              <a:rPr lang="en-US" sz="1200" dirty="0"/>
              <a:t>});</a:t>
            </a:r>
          </a:p>
          <a:p>
            <a:pPr marL="0" indent="0">
              <a:buNone/>
            </a:pPr>
            <a:r>
              <a:rPr lang="en-US" sz="1200" dirty="0"/>
              <a:t>// define the about route</a:t>
            </a:r>
          </a:p>
          <a:p>
            <a:pPr marL="0" indent="0">
              <a:buNone/>
            </a:pPr>
            <a:r>
              <a:rPr lang="en-US" sz="1200" dirty="0" err="1"/>
              <a:t>router.get</a:t>
            </a:r>
            <a:r>
              <a:rPr lang="en-US" sz="1200" dirty="0"/>
              <a:t>('/about', function(</a:t>
            </a:r>
            <a:r>
              <a:rPr lang="en-US" sz="1200" dirty="0" err="1"/>
              <a:t>req</a:t>
            </a:r>
            <a:r>
              <a:rPr lang="en-US" sz="1200" dirty="0"/>
              <a:t>, res) {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res.send</a:t>
            </a:r>
            <a:r>
              <a:rPr lang="en-US" sz="1200" dirty="0"/>
              <a:t>('About birds');</a:t>
            </a:r>
          </a:p>
          <a:p>
            <a:pPr marL="0" indent="0">
              <a:buNone/>
            </a:pPr>
            <a:r>
              <a:rPr lang="en-US" sz="1200" dirty="0"/>
              <a:t>});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module.exports</a:t>
            </a:r>
            <a:r>
              <a:rPr lang="en-US" sz="1200" dirty="0"/>
              <a:t> = router;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 err="1"/>
              <a:t>var</a:t>
            </a:r>
            <a:r>
              <a:rPr lang="en-US" sz="1600" dirty="0"/>
              <a:t> birds = require('./birds');</a:t>
            </a:r>
          </a:p>
          <a:p>
            <a:pPr marL="0" indent="0">
              <a:buNone/>
            </a:pPr>
            <a:r>
              <a:rPr lang="en-US" sz="1600" dirty="0" err="1"/>
              <a:t>app.use</a:t>
            </a:r>
            <a:r>
              <a:rPr lang="en-US" sz="1600" dirty="0"/>
              <a:t>('/birds', birds);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101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41819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การใช้งานฐานข้อมูลแบบ </a:t>
            </a:r>
            <a:r>
              <a:rPr lang="en-US"/>
              <a:t>MySQL 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/>
              <a:t>ติดตั้ง</a:t>
            </a:r>
            <a:endParaRPr lang="en-US"/>
          </a:p>
          <a:p>
            <a:r>
              <a:rPr lang="en-US"/>
              <a:t>https://dev.mysql.com/downloads/installer/</a:t>
            </a:r>
          </a:p>
          <a:p>
            <a:endParaRPr lang="en-US"/>
          </a:p>
          <a:p>
            <a:r>
              <a:rPr lang="en-US"/>
              <a:t>Client GUI</a:t>
            </a:r>
          </a:p>
          <a:p>
            <a:r>
              <a:rPr lang="en-US"/>
              <a:t>https://software.dell.com/products/toad-for-mysql/</a:t>
            </a:r>
          </a:p>
          <a:p>
            <a:endParaRPr lang="en-US"/>
          </a:p>
          <a:p>
            <a:r>
              <a:rPr lang="en-US"/>
              <a:t>Node.js</a:t>
            </a:r>
          </a:p>
          <a:p>
            <a:r>
              <a:rPr lang="en-US"/>
              <a:t>npm install mysql --save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102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61462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Conect to mysql from 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var mysql = require('mysql');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var pool  = mysql.createPool({</a:t>
            </a:r>
          </a:p>
          <a:p>
            <a:pPr marL="0" indent="0">
              <a:buNone/>
            </a:pPr>
            <a:r>
              <a:rPr lang="en-US"/>
              <a:t>    host     : “localhost”,</a:t>
            </a:r>
          </a:p>
          <a:p>
            <a:pPr marL="0" indent="0">
              <a:buNone/>
            </a:pPr>
            <a:r>
              <a:rPr lang="en-US"/>
              <a:t>    user     : “train”,</a:t>
            </a:r>
          </a:p>
          <a:p>
            <a:pPr marL="0" indent="0">
              <a:buNone/>
            </a:pPr>
            <a:r>
              <a:rPr lang="en-US"/>
              <a:t>    password : “train”,</a:t>
            </a:r>
          </a:p>
          <a:p>
            <a:pPr marL="0" indent="0">
              <a:buNone/>
            </a:pPr>
            <a:r>
              <a:rPr lang="en-US"/>
              <a:t>    database : “train”,</a:t>
            </a:r>
          </a:p>
          <a:p>
            <a:pPr marL="0" indent="0">
              <a:buNone/>
            </a:pPr>
            <a:r>
              <a:rPr lang="en-US"/>
              <a:t>    connectionLimit : 10,</a:t>
            </a:r>
          </a:p>
          <a:p>
            <a:pPr marL="0" indent="0">
              <a:buNone/>
            </a:pPr>
            <a:r>
              <a:rPr lang="en-US"/>
              <a:t>    multipleStatements :true</a:t>
            </a:r>
          </a:p>
          <a:p>
            <a:pPr marL="0" indent="0">
              <a:buNone/>
            </a:pPr>
            <a:r>
              <a:rPr lang="en-US"/>
              <a:t>});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103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76392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sql statement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 err="1"/>
              <a:t>pool.getConnection</a:t>
            </a:r>
            <a:r>
              <a:rPr lang="en-US" sz="1600" dirty="0"/>
              <a:t>(function(</a:t>
            </a:r>
            <a:r>
              <a:rPr lang="en-US" sz="1600" dirty="0" err="1"/>
              <a:t>err,connection</a:t>
            </a:r>
            <a:r>
              <a:rPr lang="en-US" sz="1600" dirty="0"/>
              <a:t>){</a:t>
            </a:r>
          </a:p>
          <a:p>
            <a:pPr marL="0" indent="0">
              <a:buNone/>
            </a:pPr>
            <a:r>
              <a:rPr lang="en-US" sz="1600" dirty="0"/>
              <a:t>	if (err) {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}else{   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connection.query</a:t>
            </a:r>
            <a:r>
              <a:rPr lang="en-US" sz="1600" dirty="0"/>
              <a:t>(</a:t>
            </a:r>
            <a:r>
              <a:rPr lang="en-US" sz="1600" dirty="0" err="1"/>
              <a:t>sql</a:t>
            </a:r>
            <a:r>
              <a:rPr lang="en-US" sz="1600" dirty="0"/>
              <a:t>, function(</a:t>
            </a:r>
            <a:r>
              <a:rPr lang="en-US" sz="1600" dirty="0" err="1"/>
              <a:t>err,rows</a:t>
            </a:r>
            <a:r>
              <a:rPr lang="en-US" sz="1600" dirty="0"/>
              <a:t>){</a:t>
            </a:r>
          </a:p>
          <a:p>
            <a:pPr marL="0" indent="0">
              <a:buNone/>
            </a:pPr>
            <a:r>
              <a:rPr lang="en-US" sz="1600" dirty="0"/>
              <a:t>			</a:t>
            </a:r>
            <a:r>
              <a:rPr lang="en-US" sz="1600" dirty="0" err="1"/>
              <a:t>connection.release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1600" dirty="0"/>
              <a:t>			if(!err) {</a:t>
            </a:r>
          </a:p>
          <a:p>
            <a:pPr marL="0" indent="0">
              <a:buNone/>
            </a:pPr>
            <a:r>
              <a:rPr lang="en-US" sz="1600" dirty="0"/>
              <a:t>				</a:t>
            </a:r>
          </a:p>
          <a:p>
            <a:pPr marL="0" indent="0">
              <a:buNone/>
            </a:pPr>
            <a:r>
              <a:rPr lang="en-US" sz="1600" dirty="0"/>
              <a:t>			}else{</a:t>
            </a:r>
          </a:p>
          <a:p>
            <a:pPr marL="0" indent="0">
              <a:buNone/>
            </a:pPr>
            <a:r>
              <a:rPr lang="en-US" sz="1600" dirty="0"/>
              <a:t>				</a:t>
            </a:r>
          </a:p>
          <a:p>
            <a:pPr marL="0" indent="0">
              <a:buNone/>
            </a:pPr>
            <a:r>
              <a:rPr lang="en-US" sz="1600" dirty="0"/>
              <a:t>			}        </a:t>
            </a:r>
          </a:p>
          <a:p>
            <a:pPr marL="0" indent="0">
              <a:buNone/>
            </a:pPr>
            <a:r>
              <a:rPr lang="en-US" sz="1600" dirty="0"/>
              <a:t>		});</a:t>
            </a:r>
          </a:p>
          <a:p>
            <a:pPr marL="0" indent="0">
              <a:buNone/>
            </a:pPr>
            <a:r>
              <a:rPr lang="en-US" sz="1600" dirty="0"/>
              <a:t>	}</a:t>
            </a:r>
          </a:p>
          <a:p>
            <a:pPr marL="0" indent="0">
              <a:buNone/>
            </a:pPr>
            <a:r>
              <a:rPr lang="en-US" sz="1600" dirty="0"/>
              <a:t>});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104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57231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หลักการพัฒนา </a:t>
            </a:r>
            <a:r>
              <a:rPr lang="en-US"/>
              <a:t>Real-time Web application </a:t>
            </a:r>
            <a:r>
              <a:rPr lang="th-TH"/>
              <a:t>ด้วย </a:t>
            </a:r>
            <a:r>
              <a:rPr lang="en-US"/>
              <a:t>web socket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ติดตั้ง</a:t>
            </a:r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socket.io</a:t>
            </a:r>
            <a:r>
              <a:rPr lang="en-US" dirty="0"/>
              <a:t> --save</a:t>
            </a:r>
          </a:p>
          <a:p>
            <a:endParaRPr lang="en-US" dirty="0"/>
          </a:p>
          <a:p>
            <a:r>
              <a:rPr lang="en-US" dirty="0"/>
              <a:t>Server</a:t>
            </a:r>
          </a:p>
          <a:p>
            <a:endParaRPr lang="th-TH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io</a:t>
            </a:r>
            <a:r>
              <a:rPr lang="en-US" dirty="0"/>
              <a:t> = require('</a:t>
            </a:r>
            <a:r>
              <a:rPr lang="en-US" dirty="0" err="1"/>
              <a:t>socket.io</a:t>
            </a:r>
            <a:r>
              <a:rPr lang="en-US" dirty="0"/>
              <a:t>')(server);</a:t>
            </a:r>
          </a:p>
          <a:p>
            <a:pPr marL="0" indent="0">
              <a:buNone/>
            </a:pPr>
            <a:r>
              <a:rPr lang="en-US" dirty="0" err="1"/>
              <a:t>io.on</a:t>
            </a:r>
            <a:r>
              <a:rPr lang="en-US" dirty="0"/>
              <a:t>('connection', function (socket) {   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socket.on</a:t>
            </a:r>
            <a:r>
              <a:rPr lang="en-US" dirty="0"/>
              <a:t>('hello', function (data)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socket.emit</a:t>
            </a:r>
            <a:r>
              <a:rPr lang="en-US" dirty="0"/>
              <a:t>('news', "");</a:t>
            </a:r>
          </a:p>
          <a:p>
            <a:pPr marL="0" indent="0">
              <a:buNone/>
            </a:pPr>
            <a:r>
              <a:rPr lang="en-US" dirty="0"/>
              <a:t>  });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105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43041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หลักการพัฒนา </a:t>
            </a:r>
            <a:r>
              <a:rPr lang="en-US"/>
              <a:t>Real-time Web application </a:t>
            </a:r>
            <a:r>
              <a:rPr lang="th-TH"/>
              <a:t>ด้วย </a:t>
            </a:r>
            <a:r>
              <a:rPr lang="en-US"/>
              <a:t>web socket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</a:t>
            </a:r>
          </a:p>
          <a:p>
            <a:pPr marL="0" indent="0">
              <a:buNone/>
            </a:pPr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="/</a:t>
            </a:r>
            <a:r>
              <a:rPr lang="en-US" dirty="0" err="1"/>
              <a:t>socket.io</a:t>
            </a:r>
            <a:r>
              <a:rPr lang="en-US" dirty="0"/>
              <a:t>/</a:t>
            </a:r>
            <a:r>
              <a:rPr lang="en-US" dirty="0" err="1"/>
              <a:t>socket.io.js</a:t>
            </a:r>
            <a:r>
              <a:rPr lang="en-US" dirty="0"/>
              <a:t>"&gt;&lt;/script&gt;</a:t>
            </a:r>
          </a:p>
          <a:p>
            <a:pPr marL="0" indent="0">
              <a:buNone/>
            </a:pPr>
            <a:r>
              <a:rPr lang="en-US" dirty="0"/>
              <a:t>&lt;script&gt;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err="1"/>
              <a:t>var</a:t>
            </a:r>
            <a:r>
              <a:rPr lang="en-US" dirty="0"/>
              <a:t> socket = </a:t>
            </a:r>
            <a:r>
              <a:rPr lang="en-US" dirty="0" err="1"/>
              <a:t>io.connect</a:t>
            </a:r>
            <a:r>
              <a:rPr lang="en-US" dirty="0"/>
              <a:t>('http://localhost');</a:t>
            </a:r>
          </a:p>
          <a:p>
            <a:pPr marL="0" indent="0">
              <a:buNone/>
            </a:pPr>
            <a:r>
              <a:rPr lang="en-US" dirty="0"/>
              <a:t>	  </a:t>
            </a:r>
            <a:r>
              <a:rPr lang="en-US" dirty="0" err="1"/>
              <a:t>socket.on</a:t>
            </a:r>
            <a:r>
              <a:rPr lang="en-US" dirty="0"/>
              <a:t>('news', function (data)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console.log</a:t>
            </a:r>
            <a:r>
              <a:rPr lang="en-US" dirty="0"/>
              <a:t>(data);</a:t>
            </a:r>
          </a:p>
          <a:p>
            <a:pPr marL="0" indent="0">
              <a:buNone/>
            </a:pPr>
            <a:r>
              <a:rPr lang="en-US" dirty="0"/>
              <a:t>	  });</a:t>
            </a:r>
          </a:p>
          <a:p>
            <a:pPr marL="0" indent="0">
              <a:buNone/>
            </a:pPr>
            <a:r>
              <a:rPr lang="en-US" dirty="0"/>
              <a:t>	  function send(){</a:t>
            </a:r>
          </a:p>
          <a:p>
            <a:pPr marL="0" indent="0">
              <a:buNone/>
            </a:pPr>
            <a:r>
              <a:rPr lang="en-US" dirty="0"/>
              <a:t>	  	</a:t>
            </a:r>
            <a:r>
              <a:rPr lang="en-US" dirty="0" err="1"/>
              <a:t>socket.emit</a:t>
            </a:r>
            <a:r>
              <a:rPr lang="en-US" dirty="0"/>
              <a:t>('hello', "");</a:t>
            </a:r>
          </a:p>
          <a:p>
            <a:pPr marL="0" indent="0">
              <a:buNone/>
            </a:pPr>
            <a:r>
              <a:rPr lang="en-US" dirty="0"/>
              <a:t>	  }</a:t>
            </a:r>
          </a:p>
          <a:p>
            <a:pPr marL="0" indent="0">
              <a:buNone/>
            </a:pPr>
            <a:r>
              <a:rPr lang="en-US" dirty="0"/>
              <a:t>&lt;/script&gt;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106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40413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Send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/>
              <a:t>install</a:t>
            </a:r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200" dirty="0" err="1"/>
              <a:t>npm</a:t>
            </a:r>
            <a:r>
              <a:rPr lang="en-US" sz="1200" dirty="0"/>
              <a:t> install </a:t>
            </a:r>
            <a:r>
              <a:rPr lang="en-US" sz="1200" dirty="0" err="1"/>
              <a:t>nodemailer</a:t>
            </a:r>
            <a:r>
              <a:rPr lang="en-US" sz="1200" dirty="0"/>
              <a:t> --save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Example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var</a:t>
            </a:r>
            <a:r>
              <a:rPr lang="en-US" sz="1200" dirty="0"/>
              <a:t> mailer = require("</a:t>
            </a:r>
            <a:r>
              <a:rPr lang="en-US" sz="1200" dirty="0" err="1"/>
              <a:t>nodemailer</a:t>
            </a:r>
            <a:r>
              <a:rPr lang="en-US" sz="1200" dirty="0"/>
              <a:t>");</a:t>
            </a:r>
          </a:p>
          <a:p>
            <a:pPr marL="0" indent="0">
              <a:buNone/>
            </a:pPr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smtpTransport</a:t>
            </a:r>
            <a:r>
              <a:rPr lang="en-US" sz="1200" dirty="0"/>
              <a:t> = </a:t>
            </a:r>
            <a:r>
              <a:rPr lang="en-US" sz="1200" dirty="0" err="1"/>
              <a:t>mailer.createTransport</a:t>
            </a:r>
            <a:r>
              <a:rPr lang="en-US" sz="1200" dirty="0"/>
              <a:t>(</a:t>
            </a:r>
            <a:r>
              <a:rPr lang="en-US" sz="1200" dirty="0" err="1"/>
              <a:t>config.smtp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 err="1"/>
              <a:t>var</a:t>
            </a:r>
            <a:r>
              <a:rPr lang="en-US" sz="1200" dirty="0"/>
              <a:t> mail = {</a:t>
            </a:r>
          </a:p>
          <a:p>
            <a:pPr marL="0" indent="0">
              <a:buNone/>
            </a:pPr>
            <a:r>
              <a:rPr lang="en-US" sz="1200" dirty="0"/>
              <a:t>  to : '</a:t>
            </a:r>
            <a:r>
              <a:rPr lang="en-US" sz="1200" dirty="0" err="1"/>
              <a:t>to@email.com</a:t>
            </a:r>
            <a:r>
              <a:rPr lang="en-US" sz="1200" dirty="0"/>
              <a:t>',</a:t>
            </a:r>
          </a:p>
          <a:p>
            <a:pPr marL="0" indent="0">
              <a:buNone/>
            </a:pPr>
            <a:r>
              <a:rPr lang="en-US" sz="1200" dirty="0"/>
              <a:t>  subject: `hello world`,</a:t>
            </a:r>
          </a:p>
          <a:p>
            <a:pPr marL="0" indent="0">
              <a:buNone/>
            </a:pPr>
            <a:r>
              <a:rPr lang="en-US" sz="1200" dirty="0"/>
              <a:t>  html: `this is a book`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  <a:p>
            <a:pPr marL="0" indent="0">
              <a:buNone/>
            </a:pPr>
            <a:r>
              <a:rPr lang="en-US" sz="1200" dirty="0" err="1"/>
              <a:t>smtpTransport.sendMail</a:t>
            </a:r>
            <a:r>
              <a:rPr lang="en-US" sz="1200" dirty="0"/>
              <a:t>(mail, function(error, response){</a:t>
            </a:r>
          </a:p>
          <a:p>
            <a:pPr marL="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smtpTransport.close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if(error){</a:t>
            </a:r>
          </a:p>
          <a:p>
            <a:pPr marL="0" indent="0">
              <a:buNone/>
            </a:pPr>
            <a:r>
              <a:rPr lang="en-US" sz="1200" dirty="0"/>
              <a:t>  }else{</a:t>
            </a:r>
          </a:p>
          <a:p>
            <a:pPr marL="0" indent="0">
              <a:buNone/>
            </a:pPr>
            <a:r>
              <a:rPr lang="en-US" sz="1200" dirty="0"/>
              <a:t>  }</a:t>
            </a:r>
          </a:p>
          <a:p>
            <a:pPr marL="0" indent="0">
              <a:buNone/>
            </a:pPr>
            <a:r>
              <a:rPr lang="en-US" sz="1200" dirty="0"/>
              <a:t>});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107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85879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Generate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install</a:t>
            </a:r>
          </a:p>
          <a:p>
            <a:pPr marL="0" indent="0">
              <a:buNone/>
            </a:pPr>
            <a:r>
              <a:rPr lang="en-US" sz="1800" dirty="0" err="1"/>
              <a:t>npm</a:t>
            </a:r>
            <a:r>
              <a:rPr lang="en-US" sz="1800" dirty="0"/>
              <a:t> install excel4node --save</a:t>
            </a:r>
          </a:p>
          <a:p>
            <a:endParaRPr lang="en-US" sz="1800" dirty="0"/>
          </a:p>
          <a:p>
            <a:r>
              <a:rPr lang="en-US" sz="1800" dirty="0"/>
              <a:t>Example</a:t>
            </a:r>
          </a:p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wb</a:t>
            </a:r>
            <a:r>
              <a:rPr lang="en-US" sz="1800" dirty="0"/>
              <a:t> = new </a:t>
            </a:r>
            <a:r>
              <a:rPr lang="en-US" sz="1800" dirty="0" err="1"/>
              <a:t>xl.Workbook</a:t>
            </a:r>
            <a:r>
              <a:rPr lang="en-US" sz="1800" dirty="0"/>
              <a:t>();</a:t>
            </a:r>
          </a:p>
          <a:p>
            <a:pPr marL="0" indent="0">
              <a:buNone/>
            </a:pP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ws</a:t>
            </a:r>
            <a:r>
              <a:rPr lang="en-US" sz="1800" dirty="0"/>
              <a:t> = </a:t>
            </a:r>
            <a:r>
              <a:rPr lang="en-US" sz="1800" dirty="0" err="1"/>
              <a:t>wb.addWorksheet</a:t>
            </a:r>
            <a:r>
              <a:rPr lang="en-US" sz="1800" dirty="0"/>
              <a:t>('Sheet 1');</a:t>
            </a:r>
          </a:p>
          <a:p>
            <a:pPr marL="0" indent="0">
              <a:buNone/>
            </a:pPr>
            <a:r>
              <a:rPr lang="en-US" sz="1800" dirty="0" err="1"/>
              <a:t>ws.cell</a:t>
            </a:r>
            <a:r>
              <a:rPr lang="en-US" sz="1800" dirty="0"/>
              <a:t>(1, 1).string("Reconcile report")</a:t>
            </a:r>
          </a:p>
          <a:p>
            <a:pPr marL="0" indent="0">
              <a:buNone/>
            </a:pPr>
            <a:r>
              <a:rPr lang="en-US" sz="1800" dirty="0"/>
              <a:t>          .style({</a:t>
            </a:r>
          </a:p>
          <a:p>
            <a:pPr marL="0" indent="0">
              <a:buNone/>
            </a:pPr>
            <a:r>
              <a:rPr lang="en-US" sz="1800" dirty="0"/>
              <a:t>              font: {</a:t>
            </a:r>
          </a:p>
          <a:p>
            <a:pPr marL="0" indent="0">
              <a:buNone/>
            </a:pPr>
            <a:r>
              <a:rPr lang="en-US" sz="1800" dirty="0"/>
              <a:t>                 bold : true</a:t>
            </a:r>
          </a:p>
          <a:p>
            <a:pPr marL="0" indent="0">
              <a:buNone/>
            </a:pPr>
            <a:r>
              <a:rPr lang="en-US" sz="1800" dirty="0"/>
              <a:t>              }</a:t>
            </a:r>
          </a:p>
          <a:p>
            <a:pPr marL="0" indent="0">
              <a:buNone/>
            </a:pPr>
            <a:r>
              <a:rPr lang="en-US" sz="1800" dirty="0"/>
              <a:t>        });</a:t>
            </a:r>
          </a:p>
          <a:p>
            <a:pPr marL="0" indent="0">
              <a:buNone/>
            </a:pPr>
            <a:r>
              <a:rPr lang="en-US" sz="1800" dirty="0" err="1"/>
              <a:t>wb.write</a:t>
            </a:r>
            <a:r>
              <a:rPr lang="en-US" sz="1800" dirty="0"/>
              <a:t>(</a:t>
            </a:r>
            <a:r>
              <a:rPr lang="en-US" sz="1800" dirty="0" err="1"/>
              <a:t>excelFileName</a:t>
            </a:r>
            <a:r>
              <a:rPr lang="en-US" sz="1800" dirty="0"/>
              <a:t>, </a:t>
            </a:r>
            <a:r>
              <a:rPr lang="en-US" sz="1800" dirty="0" err="1"/>
              <a:t>cb</a:t>
            </a:r>
            <a:r>
              <a:rPr lang="en-US" sz="1800" dirty="0"/>
              <a:t>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108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992299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PM2 (Process Management)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Install</a:t>
            </a:r>
          </a:p>
          <a:p>
            <a:r>
              <a:rPr lang="en-US"/>
              <a:t>npm install pm2 –g</a:t>
            </a:r>
          </a:p>
          <a:p>
            <a:endParaRPr lang="en-US"/>
          </a:p>
          <a:p>
            <a:r>
              <a:rPr lang="en-US"/>
              <a:t>Start</a:t>
            </a:r>
          </a:p>
          <a:p>
            <a:r>
              <a:rPr lang="en-US"/>
              <a:t>pm2 start app.js --name my-api</a:t>
            </a:r>
          </a:p>
          <a:p>
            <a:endParaRPr lang="en-US"/>
          </a:p>
          <a:p>
            <a:r>
              <a:rPr lang="en-US"/>
              <a:t>List Process</a:t>
            </a:r>
          </a:p>
          <a:p>
            <a:r>
              <a:rPr lang="en-US"/>
              <a:t>pm2 list   </a:t>
            </a:r>
          </a:p>
          <a:p>
            <a:endParaRPr lang="en-US"/>
          </a:p>
          <a:p>
            <a:r>
              <a:rPr lang="en-US"/>
              <a:t>Show Process Description</a:t>
            </a:r>
          </a:p>
          <a:p>
            <a:r>
              <a:rPr lang="en-US"/>
              <a:t>pm2 describe 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109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495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 </a:t>
            </a:r>
            <a:r>
              <a:rPr lang="en-US" dirty="0"/>
              <a:t>Docker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ความต้องการขั้นพื้นฐานสำหรับการติดตั้ง </a:t>
            </a:r>
            <a:r>
              <a:rPr lang="en-US" dirty="0"/>
              <a:t>Docker for windows</a:t>
            </a:r>
          </a:p>
          <a:p>
            <a:pPr lvl="1"/>
            <a:r>
              <a:rPr lang="en-US" dirty="0"/>
              <a:t>Windows </a:t>
            </a:r>
            <a:r>
              <a:rPr lang="th-TH" dirty="0"/>
              <a:t>ต้องเป็น </a:t>
            </a:r>
            <a:r>
              <a:rPr lang="en-US" dirty="0"/>
              <a:t>version 64bit </a:t>
            </a:r>
            <a:r>
              <a:rPr lang="th-TH" dirty="0"/>
              <a:t>เท่านั้น</a:t>
            </a:r>
            <a:endParaRPr lang="en-US" dirty="0"/>
          </a:p>
          <a:p>
            <a:pPr lvl="1"/>
            <a:r>
              <a:rPr lang="en-US" dirty="0"/>
              <a:t>Windows 7 or higher</a:t>
            </a:r>
            <a:endParaRPr lang="th-TH" dirty="0"/>
          </a:p>
          <a:p>
            <a:pPr lvl="1"/>
            <a:r>
              <a:rPr lang="en-US" dirty="0" err="1"/>
              <a:t>Cpu</a:t>
            </a:r>
            <a:r>
              <a:rPr lang="en-US" dirty="0"/>
              <a:t> </a:t>
            </a:r>
            <a:r>
              <a:rPr lang="th-TH" dirty="0"/>
              <a:t>ต้องมีความสามารถ </a:t>
            </a:r>
            <a:r>
              <a:rPr lang="en-US" dirty="0" err="1"/>
              <a:t>Hyper-v</a:t>
            </a:r>
            <a:r>
              <a:rPr lang="th-TH" dirty="0"/>
              <a:t> สามารถเปิดได้ที่ </a:t>
            </a:r>
            <a:r>
              <a:rPr lang="en-US" dirty="0"/>
              <a:t>BIOS</a:t>
            </a:r>
          </a:p>
          <a:p>
            <a:endParaRPr lang="th-TH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11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CC64CD-BBEE-A842-BA60-60098937C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37000"/>
            <a:ext cx="4907561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407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PM2 (Command)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  <a:p>
            <a:pPr marL="0" indent="0">
              <a:buNone/>
            </a:pPr>
            <a:r>
              <a:rPr lang="en-US" dirty="0"/>
              <a:t>pm2 </a:t>
            </a:r>
            <a:r>
              <a:rPr lang="en-US" dirty="0" err="1"/>
              <a:t>monit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Show Logs</a:t>
            </a:r>
          </a:p>
          <a:p>
            <a:pPr marL="0" indent="0">
              <a:buNone/>
            </a:pPr>
            <a:r>
              <a:rPr lang="en-US" dirty="0"/>
              <a:t>pm2 logs</a:t>
            </a:r>
          </a:p>
          <a:p>
            <a:endParaRPr lang="en-US" dirty="0"/>
          </a:p>
          <a:p>
            <a:r>
              <a:rPr lang="en-US" dirty="0"/>
              <a:t>Delete Log</a:t>
            </a:r>
          </a:p>
          <a:p>
            <a:pPr marL="0" indent="0">
              <a:buNone/>
            </a:pPr>
            <a:r>
              <a:rPr lang="en-US" dirty="0"/>
              <a:t>pm2 flush</a:t>
            </a:r>
          </a:p>
          <a:p>
            <a:endParaRPr lang="en-US" dirty="0"/>
          </a:p>
          <a:p>
            <a:r>
              <a:rPr lang="en-US" dirty="0"/>
              <a:t>Stop / Restart Process</a:t>
            </a:r>
          </a:p>
          <a:p>
            <a:pPr marL="0" indent="0">
              <a:buNone/>
            </a:pPr>
            <a:r>
              <a:rPr lang="en-US" dirty="0"/>
              <a:t>pm2 stop all / process id</a:t>
            </a:r>
          </a:p>
          <a:p>
            <a:pPr marL="0" indent="0">
              <a:buNone/>
            </a:pPr>
            <a:r>
              <a:rPr lang="en-US" dirty="0"/>
              <a:t>pm2 restart all / process id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90409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F4CFC2-3BD2-9744-B022-C271010E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5F8A9D-CD09-684A-B1E8-2BD0FC1C4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rest </a:t>
            </a:r>
            <a:r>
              <a:rPr lang="en-US" dirty="0" err="1"/>
              <a:t>api</a:t>
            </a:r>
            <a:r>
              <a:rPr lang="en-US" dirty="0"/>
              <a:t> with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E4484-39A9-0E44-AE65-0ECE09E4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EE43C-B22C-2945-B444-BD199B43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724AC-168E-124D-8E84-419F66A9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84286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EC4D09-8710-9D4C-8F21-A93D33E2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 MAIN SCREEN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92FD61-BB75-F74D-B5A3-70910C37E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4204"/>
            <a:ext cx="8229600" cy="44779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5E11F-416E-EA45-9E9E-A5D05F406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51AB9-B80A-C840-B06F-A22AA2FB8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4369C-DDE1-7745-B3CE-3965D3B5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112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5440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E570-1AAE-5B4A-8EA8-97BC4AFC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collection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7C4D4D6-0D97-944C-8B62-925E0FC05A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1" y="1600200"/>
            <a:ext cx="3892558" cy="452596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AAAF863-CFC3-864B-B532-D6317DC0E4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80" y="1600200"/>
            <a:ext cx="3798439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9D90-9C24-EF43-94B4-3A01E47C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44AE6-89EA-6647-8F99-296DDF81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0B79-88AF-A843-B2F2-A5654C17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113</a:t>
            </a:fld>
            <a:endParaRPr lang="th-TH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0483C21-B1BB-B64F-BB3F-63F48D3AE9B2}"/>
              </a:ext>
            </a:extLst>
          </p:cNvPr>
          <p:cNvSpPr/>
          <p:nvPr/>
        </p:nvSpPr>
        <p:spPr bwMode="auto">
          <a:xfrm>
            <a:off x="2286000" y="3124200"/>
            <a:ext cx="6096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964811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7859-4780-0947-9C6E-75F5FAB5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Environments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45AB2DD-EE02-644C-9F10-8980D361C0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2916"/>
            <a:ext cx="4038600" cy="424053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94B08C-8EDF-6941-8F82-A09A5E3D6C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79193"/>
            <a:ext cx="4038600" cy="356797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6264F-FA11-C640-9486-B681E8D9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4EDED-C905-0E40-8D6E-778C249D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A9CC2-DE7E-AD42-85E1-11C9A426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05CE-972E-4880-AFF5-B29109B2DD49}" type="slidenum">
              <a:rPr lang="en-US" smtClean="0"/>
              <a:pPr>
                <a:defRPr/>
              </a:pPr>
              <a:t>114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31566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ECBF-3432-1C45-B6CF-6824544D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Environments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8FE6DF-C48D-7342-A72F-CA932628D2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9385"/>
            <a:ext cx="4038600" cy="35275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B112D-BEDE-CA46-B8F6-16DF36EC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5C2C6-4F2C-6C4E-8365-DDDF0750D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20133-38D2-734C-ACC6-A084CFAA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05CE-972E-4880-AFF5-B29109B2DD49}" type="slidenum">
              <a:rPr lang="en-US" smtClean="0"/>
              <a:pPr>
                <a:defRPr/>
              </a:pPr>
              <a:t>115</a:t>
            </a:fld>
            <a:endParaRPr lang="th-TH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1C3E7BE-5BC3-6743-B425-954BE4F9A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h-TH" dirty="0"/>
              <a:t>อ้างถึงตัวแปรใน  </a:t>
            </a:r>
            <a:r>
              <a:rPr lang="en-US" dirty="0"/>
              <a:t>environment </a:t>
            </a:r>
            <a:r>
              <a:rPr lang="th-TH" dirty="0"/>
              <a:t>ด้วยคำสั่ง </a:t>
            </a:r>
            <a:r>
              <a:rPr lang="en-US" dirty="0"/>
              <a:t>{{</a:t>
            </a:r>
            <a:r>
              <a:rPr lang="th-TH" dirty="0"/>
              <a:t>ชื่อตัวแปร</a:t>
            </a:r>
            <a:r>
              <a:rPr lang="en-US" dirty="0"/>
              <a:t>}}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5037C-6DB2-4045-9F6F-CB64E415B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4114800" cy="1738759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C957015A-D022-B345-8DD1-24A613583F84}"/>
              </a:ext>
            </a:extLst>
          </p:cNvPr>
          <p:cNvSpPr/>
          <p:nvPr/>
        </p:nvSpPr>
        <p:spPr bwMode="auto">
          <a:xfrm>
            <a:off x="7378446" y="3769489"/>
            <a:ext cx="483108" cy="4846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Angsana New" pitchFamily="18" charset="-34"/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48B85069-3378-5045-8239-FAC8847A4D90}"/>
              </a:ext>
            </a:extLst>
          </p:cNvPr>
          <p:cNvSpPr/>
          <p:nvPr/>
        </p:nvSpPr>
        <p:spPr bwMode="auto">
          <a:xfrm>
            <a:off x="5077968" y="4343400"/>
            <a:ext cx="484632" cy="381000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27711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398A-FC60-CF48-B86F-739D1915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 RUNNER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753104-51BA-1248-B9B7-43B18EF927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7" y="1600200"/>
            <a:ext cx="3923885" cy="4525963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992A35-9571-254B-9BE7-5305D1FA1A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74784"/>
            <a:ext cx="4038600" cy="217679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89C43-B7CF-5643-920B-716ECF04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98BBC-78F6-EA4B-B7EE-EE2077F3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802C0-8A22-674E-83FF-CB95D4A4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05CE-972E-4880-AFF5-B29109B2DD49}" type="slidenum">
              <a:rPr lang="en-US" smtClean="0"/>
              <a:pPr>
                <a:defRPr/>
              </a:pPr>
              <a:t>116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798108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พื้นฐาน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12997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of 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JavaScript that scale</a:t>
            </a:r>
          </a:p>
          <a:p>
            <a:r>
              <a:rPr lang="en-US"/>
              <a:t>Starts and ends with JavaScript</a:t>
            </a:r>
          </a:p>
          <a:p>
            <a:r>
              <a:rPr lang="en-US"/>
              <a:t>Strong tools for large apps</a:t>
            </a:r>
          </a:p>
          <a:p>
            <a:r>
              <a:rPr lang="en-US"/>
              <a:t>State of the art JavaScript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86629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of Typescript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Create file </a:t>
            </a:r>
            <a:r>
              <a:rPr lang="en-US" b="1" dirty="0" err="1"/>
              <a:t>app.ts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message:string</a:t>
            </a:r>
            <a:r>
              <a:rPr lang="en-US" dirty="0"/>
              <a:t> = "Hello World" </a:t>
            </a:r>
          </a:p>
          <a:p>
            <a:pPr marL="0" indent="0">
              <a:buNone/>
            </a:pPr>
            <a:r>
              <a:rPr lang="en-US" dirty="0" err="1"/>
              <a:t>console.log</a:t>
            </a:r>
            <a:r>
              <a:rPr lang="en-US" dirty="0"/>
              <a:t>(message)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Compile </a:t>
            </a:r>
          </a:p>
          <a:p>
            <a:pPr marL="0" indent="0">
              <a:buNone/>
            </a:pP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app.ts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Run</a:t>
            </a:r>
          </a:p>
          <a:p>
            <a:pPr marL="0" indent="0">
              <a:buNone/>
            </a:pPr>
            <a:r>
              <a:rPr lang="en-US" dirty="0"/>
              <a:t>node </a:t>
            </a:r>
            <a:r>
              <a:rPr lang="en-US" dirty="0" err="1"/>
              <a:t>app.js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</a:t>
            </a:r>
          </a:p>
          <a:p>
            <a:pPr marL="0" indent="0">
              <a:buNone/>
            </a:pPr>
            <a:r>
              <a:rPr lang="en-US" dirty="0"/>
              <a:t>Hello World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315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0A76-F58F-DE48-9A06-21D617DD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 </a:t>
            </a:r>
            <a:r>
              <a:rPr lang="en-US" dirty="0"/>
              <a:t>Docker </a:t>
            </a:r>
            <a:r>
              <a:rPr lang="th-TH" dirty="0"/>
              <a:t>สำหรับ </a:t>
            </a:r>
            <a:r>
              <a:rPr lang="en-US" dirty="0"/>
              <a:t>Windows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11D2-9203-564E-9172-0F396528B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เข้า </a:t>
            </a:r>
            <a:r>
              <a:rPr lang="en-US" dirty="0"/>
              <a:t>link </a:t>
            </a:r>
            <a:r>
              <a:rPr lang="en-US" dirty="0">
                <a:hlinkClick r:id="rId2"/>
              </a:rPr>
              <a:t>https://download.docker.com/win/stable/Docker%20for%20Windows%20Installer.exe</a:t>
            </a:r>
            <a:endParaRPr lang="en-US" dirty="0"/>
          </a:p>
          <a:p>
            <a:r>
              <a:rPr lang="th-TH" dirty="0"/>
              <a:t>กด </a:t>
            </a:r>
            <a:r>
              <a:rPr lang="en-US" dirty="0"/>
              <a:t>next </a:t>
            </a:r>
            <a:r>
              <a:rPr lang="th-TH" dirty="0"/>
              <a:t>ไป</a:t>
            </a:r>
            <a:r>
              <a:rPr lang="th-TH" dirty="0" err="1"/>
              <a:t>เรื่อยๆ</a:t>
            </a:r>
            <a:r>
              <a:rPr lang="th-TH" dirty="0"/>
              <a:t> จนสิ้นสุดการติดตั้ง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8E2EB-F1F2-DB44-A0BB-83AE1AA0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5C913-8F7E-C542-86FE-8F7BFBB5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949FC-DEFA-2947-B212-62521D0B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60998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TypeScript ─ Keywords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878" y="1600200"/>
            <a:ext cx="6166244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37921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TypeScript and 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Greeting {</a:t>
            </a:r>
          </a:p>
          <a:p>
            <a:pPr marL="0" indent="0">
              <a:buNone/>
            </a:pPr>
            <a:r>
              <a:rPr lang="en-US" dirty="0"/>
              <a:t>  greet():void {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console.log</a:t>
            </a:r>
            <a:r>
              <a:rPr lang="en-US" dirty="0"/>
              <a:t>("Hello World!!!") </a:t>
            </a:r>
          </a:p>
          <a:p>
            <a:pPr marL="0" indent="0">
              <a:buNone/>
            </a:pPr>
            <a:r>
              <a:rPr lang="en-US" dirty="0"/>
              <a:t>  } </a:t>
            </a:r>
          </a:p>
          <a:p>
            <a:pPr marL="0" indent="0">
              <a:buNone/>
            </a:pPr>
            <a:r>
              <a:rPr lang="en-US" dirty="0"/>
              <a:t>} </a:t>
            </a:r>
            <a:endParaRPr lang="th-TH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obj</a:t>
            </a:r>
            <a:r>
              <a:rPr lang="en-US" dirty="0"/>
              <a:t> = new Greeting(); </a:t>
            </a:r>
          </a:p>
          <a:p>
            <a:pPr marL="0" indent="0">
              <a:buNone/>
            </a:pPr>
            <a:r>
              <a:rPr lang="en-US" dirty="0" err="1"/>
              <a:t>obj.greet</a:t>
            </a:r>
            <a:r>
              <a:rPr lang="en-US" dirty="0"/>
              <a:t>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682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Built-in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number</a:t>
            </a:r>
          </a:p>
          <a:p>
            <a:r>
              <a:rPr lang="en-US"/>
              <a:t>string</a:t>
            </a:r>
          </a:p>
          <a:p>
            <a:r>
              <a:rPr lang="en-US"/>
              <a:t>Boolean</a:t>
            </a:r>
          </a:p>
          <a:p>
            <a:r>
              <a:rPr lang="en-US"/>
              <a:t>void</a:t>
            </a:r>
          </a:p>
          <a:p>
            <a:r>
              <a:rPr lang="en-US"/>
              <a:t>null</a:t>
            </a:r>
          </a:p>
          <a:p>
            <a:r>
              <a:rPr lang="en-US"/>
              <a:t>undefined</a:t>
            </a:r>
          </a:p>
          <a:p>
            <a:r>
              <a:rPr lang="en-US"/>
              <a:t>any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981291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[identifier] : [type] = value ;</a:t>
            </a:r>
          </a:p>
          <a:p>
            <a:pPr marL="0" indent="0">
              <a:buNone/>
            </a:pPr>
            <a:r>
              <a:rPr lang="en-US" b="1" dirty="0"/>
              <a:t>Ex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name:string</a:t>
            </a:r>
            <a:r>
              <a:rPr lang="en-US" dirty="0"/>
              <a:t> = ’my name is </a:t>
            </a:r>
            <a:r>
              <a:rPr lang="en-US" dirty="0" err="1"/>
              <a:t>angular.io</a:t>
            </a:r>
            <a:r>
              <a:rPr lang="en-US" dirty="0"/>
              <a:t>’;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[identifier] : [type];</a:t>
            </a:r>
          </a:p>
          <a:p>
            <a:pPr marL="0" indent="0">
              <a:buNone/>
            </a:pPr>
            <a:r>
              <a:rPr lang="en-US" b="1" dirty="0"/>
              <a:t>Ex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name:string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[identifier] = value ;</a:t>
            </a:r>
          </a:p>
          <a:p>
            <a:pPr marL="0" indent="0">
              <a:buNone/>
            </a:pPr>
            <a:r>
              <a:rPr lang="en-US" b="1" dirty="0"/>
              <a:t>Ex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name = ‘my name is </a:t>
            </a:r>
            <a:r>
              <a:rPr lang="en-US" dirty="0" err="1"/>
              <a:t>angular.io</a:t>
            </a:r>
            <a:r>
              <a:rPr lang="en-US" dirty="0"/>
              <a:t>’;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[identifier] ;</a:t>
            </a:r>
          </a:p>
          <a:p>
            <a:pPr marL="0" indent="0">
              <a:buNone/>
            </a:pPr>
            <a:r>
              <a:rPr lang="en-US" b="1" dirty="0"/>
              <a:t>Ex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name;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43651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 virtualize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587864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Container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3" y="1600200"/>
            <a:ext cx="5689093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1613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Containers and Virtual Machines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2775"/>
            <a:ext cx="4038600" cy="3620813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48423"/>
            <a:ext cx="4038600" cy="36295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2374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Virtual Machines Together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9883"/>
            <a:ext cx="8229600" cy="396659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505CE-972E-4880-AFF5-B29109B2DD49}" type="slidenum">
              <a:rPr lang="en-US" smtClean="0"/>
              <a:pPr/>
              <a:t>127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26279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C168-F22E-AA4A-8F44-B7C927F0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1333D3-9DF5-D047-9988-390371686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1543728"/>
            <a:ext cx="5943600" cy="46389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EFA7-3196-5E41-8AD1-DF64AE9A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7C81-EEBF-8048-B036-5AF6DE0C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00A7E-35C8-5A4D-A158-2FFD8CAA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88612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578C-9382-0947-8E14-CE4E95C8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7120494-EA0D-9E4C-AED0-B75729182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03" y="1600200"/>
            <a:ext cx="7399394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E323-59CF-214C-AF6D-09DD3593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5AAE2-43D2-614E-B527-AE6ADD24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B7FE7-3FE7-A249-B13A-DB4829FD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265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ADCF-EF4D-7C46-AF55-8B8AC417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 </a:t>
            </a:r>
            <a:r>
              <a:rPr lang="en-US" dirty="0"/>
              <a:t>Docker </a:t>
            </a:r>
            <a:r>
              <a:rPr lang="th-TH" dirty="0"/>
              <a:t>สำหรับ </a:t>
            </a:r>
            <a:r>
              <a:rPr lang="en-US" dirty="0"/>
              <a:t>Windows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DBB9E-F46A-1340-8E7A-77B79168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หลังจากติดตั้งเสร็จแล้วให้ทำการเปิด </a:t>
            </a:r>
            <a:r>
              <a:rPr lang="en-US" dirty="0"/>
              <a:t>docker </a:t>
            </a:r>
            <a:r>
              <a:rPr lang="th-TH" dirty="0"/>
              <a:t>ดังนี้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8DD80-36C8-2240-83F4-EA957000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32A9F-817B-6E4A-934F-F2E2E26E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D1D53-2563-6C40-9587-B46E6356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13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B2206-7BF2-D94C-BAD0-A72B5DA7B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3581400" cy="437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47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E536-DDE7-674D-A6D7-DF7EDCCB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Architecture#2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C71B8C-4DC8-704A-8F23-1A40E05CA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6286"/>
            <a:ext cx="8229600" cy="43537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09205-9470-C542-AA05-B73B7D9EF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DB65A-57DA-F947-BCFB-2E051956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5ECF-9A04-7D40-B16C-214BCEB8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20744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C3CA-117D-BA48-A9A0-96AAB872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Architecture#3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8F4273-DDF5-2042-A555-FDBA57040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43" y="1600200"/>
            <a:ext cx="5624313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1E47-58FB-2D49-BFD1-D68B33EE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5812D-15CE-0E44-AB94-106C5CA2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B734F-6DD1-7A4B-8E8A-0616A31C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43611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C8DAA-A79E-4C4B-8072-27DA881D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A476F-46A4-CD46-AE71-C60E17B1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แล้วรันคำสั่งดังนี้</a:t>
            </a:r>
            <a:endParaRPr lang="en-US" dirty="0"/>
          </a:p>
          <a:p>
            <a:endParaRPr lang="th-TH" dirty="0"/>
          </a:p>
          <a:p>
            <a:pPr marL="0" indent="0">
              <a:buNone/>
            </a:pPr>
            <a:r>
              <a:rPr lang="en-US" dirty="0"/>
              <a:t>docker run --name some-</a:t>
            </a:r>
            <a:r>
              <a:rPr lang="en-US" dirty="0" err="1"/>
              <a:t>nginx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-v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your_path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</a:t>
            </a:r>
            <a:r>
              <a:rPr lang="en-US" dirty="0" err="1"/>
              <a:t>html:ro</a:t>
            </a:r>
            <a:r>
              <a:rPr lang="en-US" dirty="0"/>
              <a:t> \</a:t>
            </a:r>
          </a:p>
          <a:p>
            <a:pPr marL="0" indent="0">
              <a:buNone/>
            </a:pPr>
            <a:r>
              <a:rPr lang="en-US" dirty="0"/>
              <a:t>-p </a:t>
            </a:r>
            <a:r>
              <a:rPr lang="en-US" dirty="0">
                <a:solidFill>
                  <a:srgbClr val="FF0000"/>
                </a:solidFill>
              </a:rPr>
              <a:t>80</a:t>
            </a:r>
            <a:r>
              <a:rPr lang="en-US" dirty="0"/>
              <a:t>:80 \</a:t>
            </a:r>
          </a:p>
          <a:p>
            <a:pPr marL="0" indent="0">
              <a:buNone/>
            </a:pPr>
            <a:r>
              <a:rPr lang="en-US" dirty="0"/>
              <a:t>-d </a:t>
            </a:r>
            <a:r>
              <a:rPr lang="en-US" dirty="0" err="1"/>
              <a:t>nginx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*** link </a:t>
            </a:r>
            <a:r>
              <a:rPr lang="th-TH" dirty="0"/>
              <a:t>สำหรับหา </a:t>
            </a:r>
            <a:r>
              <a:rPr lang="en-US" dirty="0"/>
              <a:t>image </a:t>
            </a:r>
            <a:r>
              <a:rPr lang="en-US" dirty="0">
                <a:highlight>
                  <a:srgbClr val="FFFF00"/>
                </a:highlight>
              </a:rPr>
              <a:t>https://</a:t>
            </a:r>
            <a:r>
              <a:rPr lang="en-US" dirty="0" err="1">
                <a:highlight>
                  <a:srgbClr val="FFFF00"/>
                </a:highlight>
              </a:rPr>
              <a:t>hub.docker.com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695B1-A941-974E-8CD0-FA68B0577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AC8EB-5A77-C344-A3F1-6A5859D6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4347B-E504-1B4F-AD36-05B773E3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21284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C850-2793-1344-A77E-3551E9FA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 </a:t>
            </a:r>
            <a:r>
              <a:rPr lang="en-US" dirty="0"/>
              <a:t>file 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A8C671-7CDE-DE47-A73D-BA7564942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1987"/>
            <a:ext cx="8229600" cy="43423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28896-F472-6347-94FF-0C3456846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6F9D0-EEAE-B748-8D52-AB79C3A0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EEED7-97FD-0E4E-8423-7CE45044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02305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FA44-B8F7-FB41-A862-7CE616D8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เข้า </a:t>
            </a:r>
            <a:r>
              <a:rPr lang="en-US" dirty="0" err="1"/>
              <a:t>url</a:t>
            </a:r>
            <a:r>
              <a:rPr lang="en-US" dirty="0"/>
              <a:t> http://localhost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AD0A76-A1B0-CB44-A984-CB4F8F847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2332831"/>
            <a:ext cx="6032500" cy="3060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C1D8C-476B-7345-9A58-F0CC9605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7AD4D-076C-A14D-843D-54BD7521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E4BA-1D09-5D4D-977A-C4EE25ED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67780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login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login -u &lt;</a:t>
            </a:r>
            <a:r>
              <a:rPr lang="en-US" dirty="0" err="1"/>
              <a:t>user_name</a:t>
            </a:r>
            <a:r>
              <a:rPr lang="en-US" dirty="0"/>
              <a:t>&gt;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login -u &lt;</a:t>
            </a:r>
            <a:r>
              <a:rPr lang="en-US" dirty="0" err="1"/>
              <a:t>user_name</a:t>
            </a:r>
            <a:r>
              <a:rPr lang="en-US" dirty="0"/>
              <a:t>&gt; -p &lt;password&gt;</a:t>
            </a:r>
          </a:p>
          <a:p>
            <a:endParaRPr lang="en-US" dirty="0"/>
          </a:p>
          <a:p>
            <a:r>
              <a:rPr lang="en-US" dirty="0"/>
              <a:t>Logout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logout</a:t>
            </a:r>
          </a:p>
          <a:p>
            <a:pPr lvl="1"/>
            <a:endParaRPr lang="en-US" dirty="0"/>
          </a:p>
          <a:p>
            <a:r>
              <a:rPr lang="en-US" dirty="0"/>
              <a:t>List all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images 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image 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28193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search &lt;image name&gt;</a:t>
            </a:r>
          </a:p>
          <a:p>
            <a:pPr lvl="1"/>
            <a:endParaRPr lang="en-US" dirty="0"/>
          </a:p>
          <a:p>
            <a:r>
              <a:rPr lang="en-US" dirty="0"/>
              <a:t>Pull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pull &lt;image name&gt;</a:t>
            </a:r>
          </a:p>
          <a:p>
            <a:pPr lvl="1"/>
            <a:endParaRPr lang="en-US" dirty="0"/>
          </a:p>
          <a:p>
            <a:r>
              <a:rPr lang="en-US" dirty="0"/>
              <a:t>Create container from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create &lt;options&gt; &lt;image name&gt;</a:t>
            </a:r>
          </a:p>
          <a:p>
            <a:pPr lvl="2"/>
            <a:r>
              <a:rPr lang="en-US" dirty="0"/>
              <a:t>--name</a:t>
            </a:r>
          </a:p>
          <a:p>
            <a:pPr lvl="2"/>
            <a:r>
              <a:rPr lang="en-US" dirty="0"/>
              <a:t>-v</a:t>
            </a:r>
          </a:p>
          <a:p>
            <a:pPr lvl="2"/>
            <a:r>
              <a:rPr lang="en-US" dirty="0"/>
              <a:t>-p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docker</a:t>
            </a:r>
            <a:r>
              <a:rPr lang="en-US" dirty="0"/>
              <a:t> create --name ubuntu14 -v /user/</a:t>
            </a:r>
            <a:r>
              <a:rPr lang="en-US" dirty="0" err="1"/>
              <a:t>sommaik</a:t>
            </a:r>
            <a:r>
              <a:rPr lang="en-US" dirty="0"/>
              <a:t>:/home ubuntu:14.04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50696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start &lt;</a:t>
            </a:r>
            <a:r>
              <a:rPr lang="en-US" dirty="0" err="1"/>
              <a:t>container_id</a:t>
            </a:r>
            <a:r>
              <a:rPr lang="en-US" dirty="0"/>
              <a:t>&gt; or &lt;</a:t>
            </a:r>
            <a:r>
              <a:rPr lang="en-US" dirty="0" err="1"/>
              <a:t>container_name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r>
              <a:rPr lang="en-US" dirty="0"/>
              <a:t>Stop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stop &lt;</a:t>
            </a:r>
            <a:r>
              <a:rPr lang="en-US" dirty="0" err="1"/>
              <a:t>container_id</a:t>
            </a:r>
            <a:r>
              <a:rPr lang="en-US" dirty="0"/>
              <a:t>&gt; or &lt;</a:t>
            </a:r>
            <a:r>
              <a:rPr lang="en-US" dirty="0" err="1"/>
              <a:t>container_name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Stop all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stop $(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-a -q)</a:t>
            </a:r>
          </a:p>
          <a:p>
            <a:pPr lvl="1"/>
            <a:endParaRPr lang="en-US" dirty="0"/>
          </a:p>
          <a:p>
            <a:r>
              <a:rPr lang="en-US" dirty="0"/>
              <a:t>List all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&lt;options&gt;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55683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Pause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pause &lt;</a:t>
            </a:r>
            <a:r>
              <a:rPr lang="en-US" dirty="0" err="1"/>
              <a:t>container_id</a:t>
            </a:r>
            <a:r>
              <a:rPr lang="en-US" dirty="0"/>
              <a:t>&gt; or &lt;</a:t>
            </a:r>
            <a:r>
              <a:rPr lang="en-US" dirty="0" err="1"/>
              <a:t>container_name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r>
              <a:rPr lang="en-US" dirty="0" err="1"/>
              <a:t>Unpause</a:t>
            </a:r>
            <a:r>
              <a:rPr lang="en-US" dirty="0"/>
              <a:t>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unpause</a:t>
            </a:r>
            <a:r>
              <a:rPr lang="en-US" dirty="0"/>
              <a:t> &lt;</a:t>
            </a:r>
            <a:r>
              <a:rPr lang="en-US" dirty="0" err="1"/>
              <a:t>container_id</a:t>
            </a:r>
            <a:r>
              <a:rPr lang="en-US" dirty="0"/>
              <a:t>&gt; or &lt;</a:t>
            </a:r>
            <a:r>
              <a:rPr lang="en-US" dirty="0" err="1"/>
              <a:t>container_name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r>
              <a:rPr lang="en-US" dirty="0"/>
              <a:t>Exec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exec -it &lt;</a:t>
            </a:r>
            <a:r>
              <a:rPr lang="en-US" dirty="0" err="1"/>
              <a:t>container_id</a:t>
            </a:r>
            <a:r>
              <a:rPr lang="en-US" dirty="0"/>
              <a:t>&gt; bash</a:t>
            </a:r>
          </a:p>
          <a:p>
            <a:pPr lvl="1"/>
            <a:endParaRPr lang="en-US" dirty="0"/>
          </a:p>
          <a:p>
            <a:r>
              <a:rPr lang="en-US" dirty="0"/>
              <a:t>Inspect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inspect &lt;</a:t>
            </a:r>
            <a:r>
              <a:rPr lang="en-US" dirty="0" err="1"/>
              <a:t>container_id</a:t>
            </a:r>
            <a:r>
              <a:rPr lang="en-US" dirty="0"/>
              <a:t>&gt;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419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logs</a:t>
            </a:r>
          </a:p>
          <a:p>
            <a:pPr lvl="1"/>
            <a:endParaRPr lang="en-US" dirty="0"/>
          </a:p>
          <a:p>
            <a:r>
              <a:rPr lang="en-US" dirty="0"/>
              <a:t>Commit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commit &lt;</a:t>
            </a:r>
            <a:r>
              <a:rPr lang="en-US" dirty="0" err="1"/>
              <a:t>container_id</a:t>
            </a:r>
            <a:r>
              <a:rPr lang="en-US" dirty="0"/>
              <a:t>&gt; &lt;</a:t>
            </a:r>
            <a:r>
              <a:rPr lang="en-US" dirty="0" err="1"/>
              <a:t>new_image_name</a:t>
            </a:r>
            <a:r>
              <a:rPr lang="en-US" dirty="0"/>
              <a:t>&gt;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commit 2x5t aloha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Push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push &lt;account&gt;/&lt;image name&gt;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Tag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tag </a:t>
            </a:r>
            <a:r>
              <a:rPr lang="en-US" dirty="0" err="1"/>
              <a:t>ubuntu</a:t>
            </a:r>
            <a:r>
              <a:rPr lang="en-US" dirty="0"/>
              <a:t> </a:t>
            </a:r>
            <a:r>
              <a:rPr lang="en-US" dirty="0" err="1"/>
              <a:t>ubuntu</a:t>
            </a:r>
            <a:r>
              <a:rPr lang="en-US" dirty="0"/>
              <a:t>-x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5107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BA46-F50F-2F4F-BA2B-8E562D6C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 </a:t>
            </a:r>
            <a:r>
              <a:rPr lang="en-US" dirty="0"/>
              <a:t>Docker </a:t>
            </a:r>
            <a:r>
              <a:rPr lang="th-TH" dirty="0"/>
              <a:t>สำหรับ </a:t>
            </a:r>
            <a:r>
              <a:rPr lang="en-US" dirty="0"/>
              <a:t>Windows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448D-3C34-CD40-ACC8-24E326E03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จะมี </a:t>
            </a:r>
            <a:r>
              <a:rPr lang="en-US" dirty="0"/>
              <a:t>docker run </a:t>
            </a:r>
            <a:r>
              <a:rPr lang="th-TH" dirty="0"/>
              <a:t>อยู่ที่ </a:t>
            </a:r>
            <a:r>
              <a:rPr lang="en-US" dirty="0"/>
              <a:t>taskbar </a:t>
            </a:r>
            <a:r>
              <a:rPr lang="th-TH" dirty="0"/>
              <a:t>ดังภาพ</a:t>
            </a:r>
          </a:p>
          <a:p>
            <a:endParaRPr lang="th-TH" dirty="0"/>
          </a:p>
          <a:p>
            <a:endParaRPr lang="th-TH" dirty="0"/>
          </a:p>
          <a:p>
            <a:r>
              <a:rPr lang="th-TH" dirty="0"/>
              <a:t>ทดสอบการติดตั้งโดยการเปิด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แล้วพิม</a:t>
            </a:r>
            <a:r>
              <a:rPr lang="th-TH" dirty="0" err="1"/>
              <a:t>พ</a:t>
            </a:r>
            <a:r>
              <a:rPr lang="th-TH" dirty="0"/>
              <a:t>คำสั่งดังนี้</a:t>
            </a:r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th-TH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177DD-E7C0-7F4F-BFC9-4CA586E6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E4EFD-B963-8348-B9F3-EED01C40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08B7-F029-754A-8896-3B438F64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14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A83D2-1DCC-D04E-B341-0841E3B9D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600"/>
            <a:ext cx="16256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DB6E83-D9C0-6445-8BA7-5611582F9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5" y="3571624"/>
            <a:ext cx="7467600" cy="2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920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export &lt;</a:t>
            </a:r>
            <a:r>
              <a:rPr lang="en-US" dirty="0" err="1"/>
              <a:t>container_id</a:t>
            </a:r>
            <a:r>
              <a:rPr lang="en-US" dirty="0"/>
              <a:t>&gt; </a:t>
            </a:r>
            <a:r>
              <a:rPr lang="en-US" b="1" dirty="0"/>
              <a:t>&gt;</a:t>
            </a:r>
            <a:r>
              <a:rPr lang="en-US" dirty="0"/>
              <a:t> &lt;</a:t>
            </a:r>
            <a:r>
              <a:rPr lang="en-US" dirty="0" err="1"/>
              <a:t>to_path</a:t>
            </a:r>
            <a:r>
              <a:rPr lang="en-US" dirty="0"/>
              <a:t>&gt;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Import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import - &lt;</a:t>
            </a:r>
            <a:r>
              <a:rPr lang="en-US" dirty="0" err="1"/>
              <a:t>from_path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r>
              <a:rPr lang="en-US" dirty="0"/>
              <a:t>Save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save &lt;image name&gt; </a:t>
            </a:r>
            <a:r>
              <a:rPr lang="en-US" b="1" dirty="0"/>
              <a:t>&gt;</a:t>
            </a:r>
            <a:r>
              <a:rPr lang="en-US" dirty="0"/>
              <a:t> &lt;to path&gt;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save &lt;image name&gt;:&lt;tag&gt; </a:t>
            </a:r>
            <a:r>
              <a:rPr lang="en-US" b="1" dirty="0"/>
              <a:t>&gt;</a:t>
            </a:r>
            <a:r>
              <a:rPr lang="en-US" dirty="0"/>
              <a:t> &lt;to path&gt;</a:t>
            </a:r>
          </a:p>
          <a:p>
            <a:pPr lvl="1"/>
            <a:endParaRPr lang="en-US" dirty="0"/>
          </a:p>
          <a:p>
            <a:r>
              <a:rPr lang="en-US" dirty="0"/>
              <a:t>Load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load </a:t>
            </a:r>
            <a:r>
              <a:rPr lang="en-US" b="1" dirty="0"/>
              <a:t>&lt;</a:t>
            </a:r>
            <a:r>
              <a:rPr lang="en-US" dirty="0"/>
              <a:t> &lt;from path&gt;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822181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container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&lt;</a:t>
            </a:r>
            <a:r>
              <a:rPr lang="en-US" dirty="0" err="1"/>
              <a:t>container_id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r>
              <a:rPr lang="en-US" dirty="0"/>
              <a:t>Remove all stop container</a:t>
            </a:r>
          </a:p>
          <a:p>
            <a:pPr lvl="1"/>
            <a:r>
              <a:rPr lang="sv-SE" dirty="0"/>
              <a:t>docker rm $(docker ps -a -q)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Remove Image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&lt;</a:t>
            </a:r>
            <a:r>
              <a:rPr lang="en-US" dirty="0" err="1"/>
              <a:t>image_id</a:t>
            </a:r>
            <a:r>
              <a:rPr lang="en-US" dirty="0"/>
              <a:t>&gt;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70662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US" b="0" dirty="0" err="1"/>
              <a:t>docker</a:t>
            </a:r>
            <a:r>
              <a:rPr lang="en-US" b="0" dirty="0"/>
              <a:t> network </a:t>
            </a:r>
            <a:r>
              <a:rPr lang="en-US" b="0" dirty="0" err="1"/>
              <a:t>ls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network create &lt;</a:t>
            </a:r>
            <a:r>
              <a:rPr lang="en-US" sz="1800" b="0" dirty="0" err="1"/>
              <a:t>network_name</a:t>
            </a:r>
            <a:r>
              <a:rPr lang="en-US" sz="1800" b="0" dirty="0"/>
              <a:t>&gt; default bridge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network create --subnet 10.0.0.1/24 &lt;</a:t>
            </a:r>
            <a:r>
              <a:rPr lang="en-US" sz="1800" b="0" dirty="0" err="1"/>
              <a:t>network_name</a:t>
            </a:r>
            <a:r>
              <a:rPr lang="en-US" sz="1800" b="0" dirty="0"/>
              <a:t>&gt;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network inspect &lt;</a:t>
            </a:r>
            <a:r>
              <a:rPr lang="en-US" sz="1800" b="0" dirty="0" err="1"/>
              <a:t>network_name</a:t>
            </a:r>
            <a:r>
              <a:rPr lang="en-US" sz="1800" b="0" dirty="0"/>
              <a:t>&gt;  or &lt;</a:t>
            </a:r>
            <a:r>
              <a:rPr lang="en-US" sz="1800" b="0" dirty="0" err="1"/>
              <a:t>container_id</a:t>
            </a:r>
            <a:r>
              <a:rPr lang="en-US" sz="1800" b="0" dirty="0"/>
              <a:t>&gt;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network create my-net (create images networks)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run --network &lt;</a:t>
            </a:r>
            <a:r>
              <a:rPr lang="en-US" sz="1800" b="0" dirty="0" err="1"/>
              <a:t>network_name</a:t>
            </a:r>
            <a:r>
              <a:rPr lang="en-US" sz="1800" b="0" dirty="0"/>
              <a:t>&gt; &lt;</a:t>
            </a:r>
            <a:r>
              <a:rPr lang="en-US" sz="1800" b="0" dirty="0" err="1"/>
              <a:t>image_name</a:t>
            </a:r>
            <a:r>
              <a:rPr lang="en-US" sz="1800" b="0" dirty="0"/>
              <a:t>&gt;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 run -it --name &lt;</a:t>
            </a:r>
            <a:r>
              <a:rPr lang="en-US" sz="1800" b="0" dirty="0" err="1"/>
              <a:t>container_name</a:t>
            </a:r>
            <a:r>
              <a:rPr lang="en-US" sz="1800" b="0" dirty="0"/>
              <a:t>&gt; --net--alias alias2 --network &lt;</a:t>
            </a:r>
            <a:r>
              <a:rPr lang="en-US" sz="1800" b="0" dirty="0" err="1"/>
              <a:t>network_name</a:t>
            </a:r>
            <a:r>
              <a:rPr lang="en-US" sz="1800" b="0" dirty="0"/>
              <a:t>&gt; &lt;</a:t>
            </a:r>
            <a:r>
              <a:rPr lang="en-US" sz="1800" b="0" dirty="0" err="1"/>
              <a:t>image_name</a:t>
            </a:r>
            <a:r>
              <a:rPr lang="en-US" sz="1800" b="0" dirty="0"/>
              <a:t>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99364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parameter 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in the background</a:t>
            </a:r>
          </a:p>
          <a:p>
            <a:pPr lvl="1"/>
            <a:r>
              <a:rPr lang="en-US" dirty="0"/>
              <a:t>-d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Create name to container is running</a:t>
            </a:r>
          </a:p>
          <a:p>
            <a:pPr lvl="1"/>
            <a:r>
              <a:rPr lang="en-US" dirty="0"/>
              <a:t>--name</a:t>
            </a:r>
          </a:p>
          <a:p>
            <a:pPr lvl="1"/>
            <a:endParaRPr lang="en-US" dirty="0"/>
          </a:p>
          <a:p>
            <a:r>
              <a:rPr lang="en-US" dirty="0"/>
              <a:t>Port mapping</a:t>
            </a:r>
          </a:p>
          <a:p>
            <a:pPr lvl="1"/>
            <a:r>
              <a:rPr lang="en-US" dirty="0"/>
              <a:t>-p  (</a:t>
            </a:r>
            <a:r>
              <a:rPr lang="en-US" dirty="0" err="1"/>
              <a:t>local_port:container_port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Container host name</a:t>
            </a:r>
          </a:p>
          <a:p>
            <a:pPr lvl="1"/>
            <a:r>
              <a:rPr lang="en-US" dirty="0"/>
              <a:t>-h</a:t>
            </a:r>
          </a:p>
          <a:p>
            <a:endParaRPr lang="en-US" sz="18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©2003 PnP Solution Co., Ltd.</a:t>
            </a: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91722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parameter 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-e</a:t>
            </a:r>
          </a:p>
          <a:p>
            <a:pPr lvl="1"/>
            <a:endParaRPr lang="en-US" dirty="0"/>
          </a:p>
          <a:p>
            <a:r>
              <a:rPr lang="en-US" dirty="0"/>
              <a:t>Map volume paths</a:t>
            </a:r>
          </a:p>
          <a:p>
            <a:pPr lvl="1"/>
            <a:r>
              <a:rPr lang="en-US" dirty="0"/>
              <a:t>-v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Keep STDIN open even if not attached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i</a:t>
            </a:r>
            <a:endParaRPr lang="en-US" dirty="0"/>
          </a:p>
          <a:p>
            <a:endParaRPr lang="en-US" sz="1800" b="0" dirty="0"/>
          </a:p>
          <a:p>
            <a:r>
              <a:rPr lang="en-US" dirty="0"/>
              <a:t>Allocate a pseudo-TTY</a:t>
            </a:r>
          </a:p>
          <a:p>
            <a:pPr lvl="1"/>
            <a:r>
              <a:rPr lang="en-US"/>
              <a:t>-t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©2003 PnP Solution Co., Ltd.</a:t>
            </a: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11824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 </a:t>
            </a:r>
            <a:r>
              <a:rPr lang="en-US" dirty="0"/>
              <a:t>FROM</a:t>
            </a:r>
          </a:p>
          <a:p>
            <a:pPr lvl="1"/>
            <a:r>
              <a:rPr lang="en-US" dirty="0"/>
              <a:t>FROM &lt;image&gt;[:&lt;tag&gt;]</a:t>
            </a:r>
          </a:p>
          <a:p>
            <a:pPr lvl="1"/>
            <a:r>
              <a:rPr lang="en-US" dirty="0"/>
              <a:t>FROM ubuntu:14.04</a:t>
            </a:r>
          </a:p>
          <a:p>
            <a:endParaRPr lang="en-US" dirty="0"/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RUN &lt;command&gt;</a:t>
            </a:r>
          </a:p>
          <a:p>
            <a:pPr lvl="1"/>
            <a:r>
              <a:rPr lang="en-US" dirty="0"/>
              <a:t>RUN echo “Hello World”</a:t>
            </a:r>
          </a:p>
          <a:p>
            <a:endParaRPr lang="en-US" dirty="0"/>
          </a:p>
          <a:p>
            <a:r>
              <a:rPr lang="en-US" dirty="0"/>
              <a:t>EXPOSE</a:t>
            </a:r>
          </a:p>
          <a:p>
            <a:pPr lvl="1"/>
            <a:r>
              <a:rPr lang="en-US" dirty="0"/>
              <a:t>EXPOSE &lt;port&gt;</a:t>
            </a:r>
          </a:p>
          <a:p>
            <a:pPr lvl="1"/>
            <a:r>
              <a:rPr lang="en-US" dirty="0"/>
              <a:t>EXPOSE 8080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7311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</a:t>
            </a:r>
          </a:p>
          <a:p>
            <a:pPr lvl="1"/>
            <a:r>
              <a:rPr lang="en-US" dirty="0"/>
              <a:t>ENV &lt;key&gt; &lt;value&gt;</a:t>
            </a:r>
          </a:p>
          <a:p>
            <a:pPr lvl="1"/>
            <a:endParaRPr lang="en-US" dirty="0"/>
          </a:p>
          <a:p>
            <a:r>
              <a:rPr lang="en-US" dirty="0"/>
              <a:t>CMD</a:t>
            </a:r>
          </a:p>
          <a:p>
            <a:pPr lvl="1"/>
            <a:r>
              <a:rPr lang="en-US" dirty="0"/>
              <a:t>CMD command param1 param2</a:t>
            </a:r>
          </a:p>
          <a:p>
            <a:pPr lvl="1"/>
            <a:endParaRPr lang="en-US" dirty="0"/>
          </a:p>
          <a:p>
            <a:r>
              <a:rPr lang="en-US" dirty="0"/>
              <a:t>WORKDIR</a:t>
            </a:r>
          </a:p>
          <a:p>
            <a:pPr lvl="1"/>
            <a:r>
              <a:rPr lang="en-US" b="0" dirty="0"/>
              <a:t>WORKDIR /path/to/</a:t>
            </a:r>
            <a:r>
              <a:rPr lang="en-US" b="0" dirty="0" err="1"/>
              <a:t>workdir</a:t>
            </a:r>
            <a:r>
              <a:rPr lang="en-US" b="0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VOLUME</a:t>
            </a:r>
          </a:p>
          <a:p>
            <a:pPr lvl="1"/>
            <a:r>
              <a:rPr lang="en-US" dirty="0"/>
              <a:t>VOLUME /path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95173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build &lt;option&gt; &lt;path&gt;</a:t>
            </a:r>
          </a:p>
          <a:p>
            <a:pPr lvl="2"/>
            <a:r>
              <a:rPr lang="en-US" dirty="0"/>
              <a:t>-t tag name</a:t>
            </a:r>
          </a:p>
          <a:p>
            <a:pPr lvl="2"/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build -t first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7641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 file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name</a:t>
            </a:r>
          </a:p>
          <a:p>
            <a:pPr lvl="1"/>
            <a:r>
              <a:rPr lang="en-US" dirty="0" err="1"/>
              <a:t>docker-compose.yaml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</a:t>
            </a:r>
          </a:p>
          <a:p>
            <a:endParaRPr lang="en-US" sz="1100" b="0" dirty="0"/>
          </a:p>
          <a:p>
            <a:br>
              <a:rPr lang="en-US" sz="1100" b="0" dirty="0"/>
            </a:br>
            <a:br>
              <a:rPr lang="en-US" sz="1100" b="0" dirty="0"/>
            </a:br>
            <a:endParaRPr lang="en-US" sz="1100" b="0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148</a:t>
            </a:fld>
            <a:endParaRPr lang="th-T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02714"/>
            <a:ext cx="51054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421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Compose 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up -d –build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up --force-recreate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</a:t>
            </a:r>
            <a:r>
              <a:rPr lang="en-US" sz="1800" b="0" dirty="0" err="1"/>
              <a:t>ps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scale web=5 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stop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0" dirty="0" err="1"/>
              <a:t>docker</a:t>
            </a:r>
            <a:r>
              <a:rPr lang="en-US" sz="1800" b="0" dirty="0"/>
              <a:t>-compose </a:t>
            </a:r>
            <a:r>
              <a:rPr lang="en-US" sz="1800" b="0" dirty="0" err="1"/>
              <a:t>rm</a:t>
            </a:r>
            <a:endParaRPr lang="en-US" sz="1800" b="0" dirty="0"/>
          </a:p>
          <a:p>
            <a:br>
              <a:rPr lang="en-US" sz="1800" b="0" dirty="0"/>
            </a:br>
            <a:endParaRPr lang="en-US" sz="18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912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A23D-3767-124B-B604-7A06155A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3878C-1613-334B-B406-EDB64A7BF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94A4E-625D-1A48-87A7-6D5C2C4B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17C56-1115-F947-8B6E-949E7AD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8D3D6-02D0-154A-8125-61CD3CDE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54529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3562"/>
            <a:ext cx="8229600" cy="960438"/>
          </a:xfrm>
        </p:spPr>
        <p:txBody>
          <a:bodyPr/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  <a:endParaRPr lang="th-TH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608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993828" y="2362200"/>
            <a:ext cx="3178372" cy="2540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8835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84FA-1192-EC41-923D-7746AEB8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th-TH" dirty="0"/>
              <a:t>การติดตั้ง </a:t>
            </a:r>
            <a:r>
              <a:rPr lang="en-US" dirty="0"/>
              <a:t>VSC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2AD3-953E-8243-9D2F-0ECD682DE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เข้าไปที่  </a:t>
            </a:r>
            <a:r>
              <a:rPr lang="en-US" dirty="0"/>
              <a:t>website </a:t>
            </a:r>
            <a:r>
              <a:rPr lang="en-US" dirty="0">
                <a:hlinkClick r:id="rId2"/>
              </a:rPr>
              <a:t>https://code.visualstudio.com/</a:t>
            </a:r>
            <a:endParaRPr lang="th-TH" dirty="0"/>
          </a:p>
          <a:p>
            <a:r>
              <a:rPr lang="th-TH" dirty="0"/>
              <a:t>เลือก </a:t>
            </a:r>
            <a:r>
              <a:rPr lang="en-US" dirty="0"/>
              <a:t>download  </a:t>
            </a:r>
            <a:r>
              <a:rPr lang="th-TH" dirty="0"/>
              <a:t>สำหรับ </a:t>
            </a:r>
            <a:r>
              <a:rPr lang="en-US" dirty="0"/>
              <a:t>windows (stable)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BE0E2-BCC4-ED48-85D9-5624F656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2E1AA-F66E-4F45-96E8-EEE7D329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1BE5C-0538-C54B-ABCF-944A0C7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16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A53C1-DEBD-2849-B198-571BF04CE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19400"/>
            <a:ext cx="5791200" cy="28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3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A23D-3767-124B-B604-7A06155A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3878C-1613-334B-B406-EDB64A7BF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94A4E-625D-1A48-87A7-6D5C2C4B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17C56-1115-F947-8B6E-949E7AD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8D3D6-02D0-154A-8125-61CD3CDE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18670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Node.js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สำหรับ </a:t>
            </a:r>
            <a:r>
              <a:rPr lang="en-US" dirty="0"/>
              <a:t>Windows https://</a:t>
            </a:r>
            <a:r>
              <a:rPr lang="en-US" dirty="0" err="1"/>
              <a:t>nodejs.org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/download/current/</a:t>
            </a:r>
          </a:p>
          <a:p>
            <a:r>
              <a:rPr lang="th-TH" dirty="0"/>
              <a:t>สำหรับ </a:t>
            </a:r>
            <a:r>
              <a:rPr lang="en-US" dirty="0"/>
              <a:t>Linux / Mac </a:t>
            </a:r>
            <a:r>
              <a:rPr lang="en-US" dirty="0">
                <a:hlinkClick r:id="rId3"/>
              </a:rPr>
              <a:t>https://nodejs.org/en/download/package-manager/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18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0D336-4BE0-4E47-A6CC-3FB705F96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5217"/>
            <a:ext cx="5638800" cy="39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79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A23D-3767-124B-B604-7A06155A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3878C-1613-334B-B406-EDB64A7BF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94A4E-625D-1A48-87A7-6D5C2C4B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17C56-1115-F947-8B6E-949E7AD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8D3D6-02D0-154A-8125-61CD3CDE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1735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5235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เปิด </a:t>
            </a:r>
            <a:r>
              <a:rPr lang="en-US" dirty="0"/>
              <a:t>terminal /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แล้วพิมพ์คำสั่ง</a:t>
            </a:r>
          </a:p>
          <a:p>
            <a:r>
              <a:rPr lang="en-US" dirty="0" err="1"/>
              <a:t>npm</a:t>
            </a:r>
            <a:r>
              <a:rPr lang="en-US" dirty="0"/>
              <a:t> install -g typescript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8965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A23D-3767-124B-B604-7A06155A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3878C-1613-334B-B406-EDB64A7BF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94A4E-625D-1A48-87A7-6D5C2C4B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17C56-1115-F947-8B6E-949E7AD2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8D3D6-02D0-154A-8125-61CD3CDE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6471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50C9FD-6AD7-464C-AED0-856093E5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 </a:t>
            </a:r>
            <a:r>
              <a:rPr lang="en-US" dirty="0"/>
              <a:t>postman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CA68D8-B68F-8B46-B471-A6471A7AD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เข้า </a:t>
            </a:r>
            <a:r>
              <a:rPr lang="en-US" dirty="0" err="1"/>
              <a:t>url</a:t>
            </a:r>
            <a:r>
              <a:rPr lang="en-US" dirty="0"/>
              <a:t> https://</a:t>
            </a:r>
            <a:r>
              <a:rPr lang="en-US" dirty="0" err="1"/>
              <a:t>chrome.google.com</a:t>
            </a:r>
            <a:r>
              <a:rPr lang="en-US" dirty="0"/>
              <a:t>/webstore/detail/postman/</a:t>
            </a:r>
            <a:r>
              <a:rPr lang="en-US" dirty="0" err="1"/>
              <a:t>fhbjgbiflinjbdggehcddcbncdddomop?hl</a:t>
            </a:r>
            <a:r>
              <a:rPr lang="en-US" dirty="0"/>
              <a:t>=</a:t>
            </a:r>
            <a:r>
              <a:rPr lang="en-US" dirty="0" err="1"/>
              <a:t>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42859-78B6-4B47-93B4-5ED0C0F2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1510-AFFF-C94F-A509-5CF42ED5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9859E-30F8-2E41-AF91-35B683DE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22</a:t>
            </a:fld>
            <a:endParaRPr lang="th-T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3BEDC-9013-9E48-98AC-6AEB2A41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67000"/>
            <a:ext cx="6324600" cy="291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8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version control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0098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3892"/>
            <a:ext cx="8229600" cy="35985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45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</a:t>
            </a:r>
            <a:r>
              <a:rPr lang="en-US" dirty="0" err="1"/>
              <a:t>Git</a:t>
            </a:r>
            <a:r>
              <a:rPr lang="en-US" dirty="0"/>
              <a:t> Repository (Remote)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25</a:t>
            </a:fld>
            <a:endParaRPr lang="th-TH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15" y="1600200"/>
            <a:ext cx="5752969" cy="4525963"/>
          </a:xfrm>
        </p:spPr>
      </p:pic>
    </p:spTree>
    <p:extLst>
      <p:ext uri="{BB962C8B-B14F-4D97-AF65-F5344CB8AC3E}">
        <p14:creationId xmlns:p14="http://schemas.microsoft.com/office/powerpoint/2010/main" val="1176832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Sets the name you want </a:t>
            </a:r>
            <a:r>
              <a:rPr lang="en-US" b="1" dirty="0" err="1"/>
              <a:t>atached</a:t>
            </a:r>
            <a:r>
              <a:rPr lang="en-US" b="1" dirty="0"/>
              <a:t> to your commit transactions</a:t>
            </a:r>
            <a:endParaRPr lang="th-TH" b="1" dirty="0"/>
          </a:p>
          <a:p>
            <a:pPr lvl="1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user.name  "[name]"</a:t>
            </a:r>
            <a:endParaRPr lang="th-TH" dirty="0"/>
          </a:p>
          <a:p>
            <a:pPr lvl="1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user.name  "XXX“</a:t>
            </a:r>
          </a:p>
          <a:p>
            <a:pPr lvl="1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Sets the email you want </a:t>
            </a:r>
            <a:r>
              <a:rPr lang="en-US" b="1" dirty="0" err="1"/>
              <a:t>atached</a:t>
            </a:r>
            <a:r>
              <a:rPr lang="en-US" b="1" dirty="0"/>
              <a:t> to your commit transactions</a:t>
            </a:r>
            <a:endParaRPr lang="th-TH" b="1" dirty="0"/>
          </a:p>
          <a:p>
            <a:pPr lvl="1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 "[email address]"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 “XXXX@hotmail.com"</a:t>
            </a:r>
          </a:p>
          <a:p>
            <a:pPr lvl="1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Enables helpful colorization of command line output</a:t>
            </a:r>
            <a:endParaRPr lang="th-TH" b="1" dirty="0"/>
          </a:p>
          <a:p>
            <a:pPr lvl="1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color.ui</a:t>
            </a:r>
            <a:r>
              <a:rPr lang="en-US" dirty="0"/>
              <a:t> auto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5906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new local repository with the specified name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[project-name]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XXX</a:t>
            </a:r>
          </a:p>
          <a:p>
            <a:endParaRPr lang="en-US" dirty="0"/>
          </a:p>
          <a:p>
            <a:r>
              <a:rPr lang="en-US" dirty="0"/>
              <a:t>Downloads a project and its entire version history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clone [</a:t>
            </a:r>
            <a:r>
              <a:rPr lang="en-US" dirty="0" err="1"/>
              <a:t>url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https://github.com/Sommaik/XXX.git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4056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all new or modified files to be </a:t>
            </a:r>
            <a:r>
              <a:rPr lang="en-US" dirty="0" err="1"/>
              <a:t>commited</a:t>
            </a:r>
            <a:endParaRPr lang="en-US" dirty="0"/>
          </a:p>
          <a:p>
            <a:pPr lvl="1"/>
            <a:r>
              <a:rPr lang="en-US" dirty="0" err="1"/>
              <a:t>git</a:t>
            </a:r>
            <a:r>
              <a:rPr lang="en-US" dirty="0"/>
              <a:t> status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Shows file differences not yet staged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diff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Snapshots the file in preparation for versioning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add [file]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add readme.txt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Shows file differences between staging and the last file version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diff --staged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5060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Unstages</a:t>
            </a:r>
            <a:r>
              <a:rPr lang="en-US" dirty="0"/>
              <a:t> the file, but preserve its contents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[file]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 readme.txt</a:t>
            </a:r>
          </a:p>
          <a:p>
            <a:pPr lvl="1"/>
            <a:endParaRPr lang="en-US" dirty="0"/>
          </a:p>
          <a:p>
            <a:r>
              <a:rPr lang="en-US" dirty="0"/>
              <a:t>Records file snapshots permanently in version history</a:t>
            </a:r>
          </a:p>
          <a:p>
            <a:pPr lvl="1"/>
            <a:r>
              <a:rPr lang="fr-FR" dirty="0"/>
              <a:t>git commit -m "[descriptive message]"</a:t>
            </a:r>
          </a:p>
          <a:p>
            <a:pPr lvl="1"/>
            <a:r>
              <a:rPr lang="fr-FR" dirty="0"/>
              <a:t>git commit -m</a:t>
            </a:r>
            <a:r>
              <a:rPr lang="th-TH" dirty="0"/>
              <a:t> </a:t>
            </a:r>
            <a:r>
              <a:rPr lang="fr-FR" dirty="0"/>
              <a:t>"</a:t>
            </a:r>
            <a:r>
              <a:rPr lang="en-US" dirty="0"/>
              <a:t>Initial Project</a:t>
            </a:r>
            <a:r>
              <a:rPr lang="fr-FR" dirty="0"/>
              <a:t>"</a:t>
            </a: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913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198-5FCE-8448-8077-12CA2157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for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B5445-E426-1E46-A58A-9EE962BF7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th-TH" dirty="0"/>
              <a:t>การติดตั้ง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234D6-9EBA-5947-8CD5-CE754CAB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0E70D-AA46-2449-91EF-54A4ACCC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E6F0-36CD-E942-9367-5D8D38C7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370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all local branches in the current repository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branch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Creates a new branch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branch [branch-name]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branch  XXX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Switches to the specified branch and updates the working directory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checkout [branch-name]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checkout XXX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043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the specified branch’s history into the current branch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merge [branch]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merge XXX</a:t>
            </a:r>
          </a:p>
          <a:p>
            <a:endParaRPr lang="en-US" dirty="0"/>
          </a:p>
          <a:p>
            <a:r>
              <a:rPr lang="en-US" dirty="0"/>
              <a:t>Deletes the specified branch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branch -d [branch-name]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branch -d XXX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9370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 FILENAMES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Deletes the file from the working directory and stages the deletion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[file]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XXX.txt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Removes the file from version control but preserves the file locally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[file]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XXX.txt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Changes the file name and prepares it for commit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mv</a:t>
            </a:r>
            <a:r>
              <a:rPr lang="en-US" dirty="0"/>
              <a:t> [file-original] [file-renamed]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mv</a:t>
            </a:r>
            <a:r>
              <a:rPr lang="en-US" dirty="0"/>
              <a:t> XXX.txt  YYY.txt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3768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text file named .</a:t>
            </a:r>
            <a:r>
              <a:rPr lang="en-US" dirty="0" err="1"/>
              <a:t>gitignore</a:t>
            </a:r>
            <a:r>
              <a:rPr lang="en-US" dirty="0"/>
              <a:t> suppresses accidental versioning of files and paths matching the specified </a:t>
            </a:r>
            <a:r>
              <a:rPr lang="en-US" dirty="0" err="1"/>
              <a:t>paterns</a:t>
            </a:r>
            <a:endParaRPr lang="en-US" dirty="0"/>
          </a:p>
          <a:p>
            <a:pPr lvl="1"/>
            <a:r>
              <a:rPr lang="en-US" dirty="0"/>
              <a:t>*.log </a:t>
            </a:r>
          </a:p>
          <a:p>
            <a:pPr lvl="1">
              <a:buNone/>
            </a:pPr>
            <a:r>
              <a:rPr lang="en-US" dirty="0"/>
              <a:t>     build/ </a:t>
            </a:r>
          </a:p>
          <a:p>
            <a:pPr lvl="1">
              <a:buNone/>
            </a:pPr>
            <a:r>
              <a:rPr lang="en-US" dirty="0"/>
              <a:t>     temp-*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Lists all ignored files in this project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ls</a:t>
            </a:r>
            <a:r>
              <a:rPr lang="en-US" dirty="0"/>
              <a:t>-files --other --ignored --exclude-standard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4415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Temporarily stores all modified tracked files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stash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Restores the most recently stashed files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stash pop</a:t>
            </a:r>
          </a:p>
          <a:p>
            <a:pPr lvl="1"/>
            <a:endParaRPr lang="en-US" dirty="0"/>
          </a:p>
          <a:p>
            <a:r>
              <a:rPr lang="en-US" dirty="0"/>
              <a:t>Lists all stashed </a:t>
            </a:r>
            <a:r>
              <a:rPr lang="en-US" dirty="0" err="1"/>
              <a:t>changesets</a:t>
            </a:r>
            <a:endParaRPr lang="en-US" dirty="0"/>
          </a:p>
          <a:p>
            <a:pPr lvl="1"/>
            <a:r>
              <a:rPr lang="en-US" dirty="0" err="1"/>
              <a:t>git</a:t>
            </a:r>
            <a:r>
              <a:rPr lang="en-US" dirty="0"/>
              <a:t> stash list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Discards the most recently stashed </a:t>
            </a:r>
            <a:r>
              <a:rPr lang="en-US" dirty="0" err="1"/>
              <a:t>changeset</a:t>
            </a:r>
            <a:endParaRPr lang="en-US" dirty="0"/>
          </a:p>
          <a:p>
            <a:pPr lvl="1"/>
            <a:r>
              <a:rPr lang="en-US" dirty="0" err="1"/>
              <a:t>git</a:t>
            </a:r>
            <a:r>
              <a:rPr lang="en-US" dirty="0"/>
              <a:t> stash drop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2565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version history for the current branch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log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Lists version history for a file, including renames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log --follow [file]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log --follow XXX.txt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Shows content differences between two branches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diff [first-branch]...[second-branch]</a:t>
            </a:r>
          </a:p>
          <a:p>
            <a:endParaRPr lang="en-US" dirty="0"/>
          </a:p>
          <a:p>
            <a:r>
              <a:rPr lang="en-US" dirty="0"/>
              <a:t>Outputs metadata and content changes of the specified commit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show [commit]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show XXX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6699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 COMMITS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Undoes all commits after [commit], preserving changes locally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[commit]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XXX</a:t>
            </a:r>
          </a:p>
          <a:p>
            <a:pPr lvl="1"/>
            <a:endParaRPr lang="en-US" dirty="0"/>
          </a:p>
          <a:p>
            <a:r>
              <a:rPr lang="en-US" dirty="0"/>
              <a:t>Discards all history and changes back to the specified commit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--hard [commit]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reset --hard XXX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4937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Downloads all history from the repository bookmark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fetch [bookmark]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fetch origin</a:t>
            </a:r>
          </a:p>
          <a:p>
            <a:pPr lvl="1"/>
            <a:endParaRPr lang="en-US" dirty="0"/>
          </a:p>
          <a:p>
            <a:r>
              <a:rPr lang="en-US" dirty="0"/>
              <a:t>Combines bookmark’s branch into current local branch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merge [bookmark]/[branch]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merge origin/master2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5428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Uploads all local branch commits to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push [alias] [branch]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push origin master</a:t>
            </a:r>
          </a:p>
          <a:p>
            <a:pPr lvl="1"/>
            <a:endParaRPr lang="en-US" dirty="0"/>
          </a:p>
          <a:p>
            <a:r>
              <a:rPr lang="en-US" dirty="0"/>
              <a:t>Downloads bookmark history and incorporates changes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7930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development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262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GIT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5A7041-496B-954C-B064-422008E5E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เข้า </a:t>
            </a:r>
            <a:r>
              <a:rPr lang="en-US" dirty="0"/>
              <a:t>website</a:t>
            </a:r>
            <a:r>
              <a:rPr lang="th-TH" dirty="0"/>
              <a:t> </a:t>
            </a:r>
            <a:r>
              <a:rPr lang="en-US" dirty="0">
                <a:hlinkClick r:id="rId2"/>
              </a:rPr>
              <a:t>https://git-scm.com/downloads</a:t>
            </a:r>
            <a:endParaRPr lang="en-US" dirty="0"/>
          </a:p>
          <a:p>
            <a:r>
              <a:rPr lang="th-TH" dirty="0"/>
              <a:t>เลือก </a:t>
            </a:r>
            <a:r>
              <a:rPr lang="en-US" dirty="0"/>
              <a:t>Download Git </a:t>
            </a:r>
            <a:r>
              <a:rPr lang="th-TH" dirty="0"/>
              <a:t>เพื่อติดตั้งบน </a:t>
            </a:r>
            <a:r>
              <a:rPr lang="en-US" dirty="0"/>
              <a:t>Windows</a:t>
            </a:r>
            <a:endParaRPr lang="th-TH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4</a:t>
            </a:fld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1AA219-2040-844B-A4B0-81911FB76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743200"/>
            <a:ext cx="4064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68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ความรู้เบื้องต้นเกี่ยวกับ </a:t>
            </a:r>
            <a:r>
              <a:rPr lang="en-US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ประวัติ ความเป็นมา สถานการณ์ที่เหมาะแก่การใช้งาน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Node.js </a:t>
            </a:r>
            <a:r>
              <a:rPr lang="th-TH" dirty="0"/>
              <a:t>เป็นภาษาที่ทำงานอยู่ในฝั่ง </a:t>
            </a:r>
            <a:r>
              <a:rPr lang="en-US" dirty="0"/>
              <a:t>Server </a:t>
            </a:r>
            <a:r>
              <a:rPr lang="th-TH" dirty="0"/>
              <a:t>ซึ่ง </a:t>
            </a:r>
            <a:r>
              <a:rPr lang="en-US" dirty="0"/>
              <a:t>Syntax </a:t>
            </a:r>
            <a:r>
              <a:rPr lang="th-TH" dirty="0"/>
              <a:t>ที่ใช้ก็คือ </a:t>
            </a:r>
            <a:r>
              <a:rPr lang="en-US" dirty="0"/>
              <a:t>JavaScript </a:t>
            </a:r>
            <a:r>
              <a:rPr lang="th-TH" dirty="0"/>
              <a:t>โดยจะออกแบบมาให้ทำงานแบบ </a:t>
            </a:r>
            <a:r>
              <a:rPr lang="en-US" dirty="0"/>
              <a:t>Event-Driven </a:t>
            </a:r>
            <a:r>
              <a:rPr lang="th-TH" dirty="0"/>
              <a:t>ก็คือ จะทำงานเมื่อเกิดเหตุการณ์ตามที่กำหนดไว้ โดยสามารถกำหนดให้ทำงานแบบ </a:t>
            </a:r>
            <a:r>
              <a:rPr lang="en-US" dirty="0"/>
              <a:t>Asynchronous </a:t>
            </a:r>
            <a:r>
              <a:rPr lang="th-TH" dirty="0"/>
              <a:t>(ทำงานในลำดับต่อไปโดยไม่ต้องรอให้งานก่อนหน้าเสร็จ) หรือ </a:t>
            </a:r>
            <a:r>
              <a:rPr lang="en-US" dirty="0"/>
              <a:t>Synchronous </a:t>
            </a:r>
            <a:r>
              <a:rPr lang="th-TH" dirty="0"/>
              <a:t>(ทำงานต่อไป เมื่องานแรกเสร็จแล้ว) ก็ได้ </a:t>
            </a:r>
          </a:p>
          <a:p>
            <a:pPr marL="0" indent="0">
              <a:buNone/>
            </a:pPr>
            <a:r>
              <a:rPr lang="en-US" dirty="0"/>
              <a:t>	Node.js </a:t>
            </a:r>
            <a:r>
              <a:rPr lang="th-TH" dirty="0"/>
              <a:t>จะใช้ </a:t>
            </a:r>
            <a:r>
              <a:rPr lang="en-US" dirty="0"/>
              <a:t>Compiler </a:t>
            </a:r>
            <a:r>
              <a:rPr lang="th-TH" dirty="0"/>
              <a:t>จาก </a:t>
            </a:r>
            <a:r>
              <a:rPr lang="en-US" dirty="0"/>
              <a:t>Google JavaScript Engine V8 </a:t>
            </a:r>
            <a:r>
              <a:rPr lang="th-TH" dirty="0"/>
              <a:t>ซึ่งทำให้การประมวลผลรวดเร็วมาก คล้ายกับ </a:t>
            </a:r>
            <a:r>
              <a:rPr lang="en-US" dirty="0"/>
              <a:t>parallel execution</a:t>
            </a:r>
            <a:r>
              <a:rPr lang="th-TH" dirty="0"/>
              <a:t> แต่ความจริงมันคือ </a:t>
            </a:r>
            <a:r>
              <a:rPr lang="en-US" dirty="0"/>
              <a:t>single thread </a:t>
            </a:r>
            <a:r>
              <a:rPr lang="th-TH" dirty="0"/>
              <a:t>คือ แต่ละงานจะถูกนำมาเข้าคิวไว้ แล้วค่อยประมวลผลตามคิว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0694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ความรู้เบื้องต้นเกี่ยวกับ </a:t>
            </a:r>
            <a:r>
              <a:rPr lang="en-US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node.js</a:t>
            </a:r>
            <a:r>
              <a:rPr lang="en-US" dirty="0"/>
              <a:t> </a:t>
            </a:r>
            <a:r>
              <a:rPr lang="th-TH" dirty="0"/>
              <a:t>เหมาะสำหรับ งานที่ประมวลผลสั่ง </a:t>
            </a:r>
            <a:r>
              <a:rPr lang="en-US" dirty="0"/>
              <a:t>server </a:t>
            </a:r>
            <a:r>
              <a:rPr lang="th-TH" dirty="0"/>
              <a:t>ซึ่งเป็นงานที่อาจจะต้อง </a:t>
            </a:r>
            <a:r>
              <a:rPr lang="en-US" dirty="0"/>
              <a:t>interface </a:t>
            </a:r>
            <a:r>
              <a:rPr lang="th-TH" dirty="0"/>
              <a:t>หรือไม่ต้องก็ได้ เช่น </a:t>
            </a:r>
            <a:r>
              <a:rPr lang="th-TH" dirty="0" err="1"/>
              <a:t>การทำ</a:t>
            </a:r>
            <a:r>
              <a:rPr lang="th-TH" dirty="0"/>
              <a:t>ตัวเองเป็น </a:t>
            </a:r>
            <a:r>
              <a:rPr lang="en-US" dirty="0"/>
              <a:t>http server </a:t>
            </a:r>
            <a:r>
              <a:rPr lang="th-TH" dirty="0"/>
              <a:t>ในการดึงหน้าเว็บมาแสดงผลให้กับ </a:t>
            </a:r>
            <a:r>
              <a:rPr lang="en-US" dirty="0"/>
              <a:t>user </a:t>
            </a:r>
            <a:r>
              <a:rPr lang="th-TH" dirty="0"/>
              <a:t>หรือการเปิด </a:t>
            </a:r>
            <a:r>
              <a:rPr lang="en-US" dirty="0"/>
              <a:t>socket </a:t>
            </a:r>
            <a:r>
              <a:rPr lang="th-TH" dirty="0"/>
              <a:t>เพื่อรับส่งข้อมูลกันระหว่าง </a:t>
            </a:r>
            <a:r>
              <a:rPr lang="en-US" dirty="0"/>
              <a:t>server </a:t>
            </a:r>
            <a:r>
              <a:rPr lang="th-TH" dirty="0"/>
              <a:t>กับ</a:t>
            </a:r>
            <a:r>
              <a:rPr lang="en-US" dirty="0"/>
              <a:t> user </a:t>
            </a:r>
            <a:r>
              <a:rPr lang="th-TH" dirty="0"/>
              <a:t>ที่อาจจะเอาไปทำเป็นห้อง </a:t>
            </a:r>
            <a:r>
              <a:rPr lang="en-US" dirty="0"/>
              <a:t>chat , </a:t>
            </a:r>
            <a:r>
              <a:rPr lang="th-TH" dirty="0"/>
              <a:t>ทำเกม, ทำระบบที่ป้อนข้อมูลเพื่อคำ</a:t>
            </a:r>
            <a:r>
              <a:rPr lang="th-TH" dirty="0" err="1"/>
              <a:t>น</a:t>
            </a:r>
            <a:r>
              <a:rPr lang="th-TH" dirty="0"/>
              <a:t>วนเอาผล</a:t>
            </a:r>
            <a:r>
              <a:rPr lang="th-TH" dirty="0" err="1"/>
              <a:t>ลัพท์</a:t>
            </a:r>
            <a:r>
              <a:rPr lang="th-TH" dirty="0"/>
              <a:t> เป็นต้น หรือ ตัวอย่างงานที่ไม่ต้อง </a:t>
            </a:r>
            <a:r>
              <a:rPr lang="en-US" dirty="0"/>
              <a:t>interface </a:t>
            </a:r>
            <a:r>
              <a:rPr lang="th-TH" dirty="0"/>
              <a:t>เช่นเอาไปทำ </a:t>
            </a:r>
            <a:r>
              <a:rPr lang="en-US" dirty="0"/>
              <a:t>spider crawler </a:t>
            </a:r>
            <a:r>
              <a:rPr lang="th-TH" dirty="0"/>
              <a:t>เว็บ หรือ การรอรับค่าจาก </a:t>
            </a:r>
            <a:r>
              <a:rPr lang="en-US" dirty="0"/>
              <a:t>streaming </a:t>
            </a:r>
            <a:r>
              <a:rPr lang="th-TH" dirty="0"/>
              <a:t>เหล่านี้ไม่จำเป็นต้อง </a:t>
            </a:r>
            <a:r>
              <a:rPr lang="en-US" dirty="0"/>
              <a:t>interface </a:t>
            </a:r>
            <a:r>
              <a:rPr lang="th-TH" dirty="0"/>
              <a:t>ต่างก็ใช้ </a:t>
            </a:r>
            <a:r>
              <a:rPr lang="en-US" dirty="0" err="1"/>
              <a:t>node.js</a:t>
            </a:r>
            <a:r>
              <a:rPr lang="en-US" dirty="0"/>
              <a:t> </a:t>
            </a:r>
            <a:r>
              <a:rPr lang="th-TH" dirty="0"/>
              <a:t>ทำงานด้วยกันทั้งนั้น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16842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เลือก </a:t>
            </a:r>
            <a:r>
              <a:rPr lang="en-US"/>
              <a:t>version </a:t>
            </a:r>
            <a:r>
              <a:rPr lang="th-TH"/>
              <a:t>ก่อนการติดตั้ง</a:t>
            </a:r>
            <a:endParaRPr lang="en-US" dirty="0"/>
          </a:p>
        </p:txBody>
      </p:sp>
      <p:pic>
        <p:nvPicPr>
          <p:cNvPr id="1026" name="Picture 2" descr="LTS Schedul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2738"/>
            <a:ext cx="8229600" cy="43608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0869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 </a:t>
            </a:r>
            <a:r>
              <a:rPr lang="en-US" dirty="0" err="1"/>
              <a:t>node.js</a:t>
            </a:r>
            <a:r>
              <a:rPr lang="en-US" dirty="0"/>
              <a:t> simple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สร้าง </a:t>
            </a:r>
            <a:r>
              <a:rPr lang="en-US" dirty="0"/>
              <a:t>file </a:t>
            </a:r>
            <a:r>
              <a:rPr lang="th-TH" dirty="0"/>
              <a:t>ชื่อ </a:t>
            </a:r>
            <a:r>
              <a:rPr lang="en-US" dirty="0" err="1"/>
              <a:t>app.js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http = require('http'); </a:t>
            </a:r>
          </a:p>
          <a:p>
            <a:pPr marL="0" indent="0">
              <a:buNone/>
            </a:pPr>
            <a:r>
              <a:rPr lang="en-US" dirty="0" err="1"/>
              <a:t>http.createServer</a:t>
            </a:r>
            <a:r>
              <a:rPr lang="en-US" dirty="0"/>
              <a:t>(function(</a:t>
            </a:r>
            <a:r>
              <a:rPr lang="en-US" dirty="0" err="1"/>
              <a:t>req,res</a:t>
            </a:r>
            <a:r>
              <a:rPr lang="en-US" dirty="0"/>
              <a:t>){ 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res.writeHead</a:t>
            </a:r>
            <a:r>
              <a:rPr lang="en-US" dirty="0"/>
              <a:t>(200,{'</a:t>
            </a:r>
            <a:r>
              <a:rPr lang="en-US" dirty="0" err="1"/>
              <a:t>Content-Type':'text</a:t>
            </a:r>
            <a:r>
              <a:rPr lang="en-US" dirty="0"/>
              <a:t>/plain'});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res.end</a:t>
            </a:r>
            <a:r>
              <a:rPr lang="en-US" dirty="0"/>
              <a:t>('yes you can\n');</a:t>
            </a:r>
          </a:p>
          <a:p>
            <a:pPr marL="0" indent="0">
              <a:buNone/>
            </a:pPr>
            <a:r>
              <a:rPr lang="en-US" dirty="0"/>
              <a:t>}).listen(8000);</a:t>
            </a:r>
          </a:p>
          <a:p>
            <a:pPr marL="0" indent="0">
              <a:buNone/>
            </a:pPr>
            <a:r>
              <a:rPr lang="en-US" dirty="0" err="1"/>
              <a:t>console.log</a:t>
            </a:r>
            <a:r>
              <a:rPr lang="en-US" dirty="0"/>
              <a:t>("server running port 8000"); </a:t>
            </a:r>
          </a:p>
          <a:p>
            <a:pPr marL="0" indent="0">
              <a:buNone/>
            </a:pPr>
            <a:endParaRPr lang="en-US" dirty="0"/>
          </a:p>
          <a:p>
            <a:r>
              <a:rPr lang="th-TH" dirty="0"/>
              <a:t>เปิด </a:t>
            </a:r>
            <a:r>
              <a:rPr lang="en-US" dirty="0"/>
              <a:t>command line </a:t>
            </a:r>
            <a:r>
              <a:rPr lang="th-TH" dirty="0"/>
              <a:t>แล้วพิมพ์ </a:t>
            </a:r>
            <a:r>
              <a:rPr lang="en-US" dirty="0"/>
              <a:t>node </a:t>
            </a:r>
            <a:r>
              <a:rPr lang="en-US" dirty="0" err="1"/>
              <a:t>app.js</a:t>
            </a:r>
            <a:r>
              <a:rPr lang="en-US" dirty="0"/>
              <a:t> </a:t>
            </a:r>
            <a:r>
              <a:rPr lang="th-TH" dirty="0"/>
              <a:t>หรือ </a:t>
            </a:r>
            <a:r>
              <a:rPr lang="en-US" dirty="0"/>
              <a:t>node app</a:t>
            </a:r>
          </a:p>
          <a:p>
            <a:r>
              <a:rPr lang="th-TH" dirty="0"/>
              <a:t>เปิด </a:t>
            </a:r>
            <a:r>
              <a:rPr lang="en-US" dirty="0"/>
              <a:t>browser </a:t>
            </a:r>
            <a:r>
              <a:rPr lang="th-TH" dirty="0"/>
              <a:t>เข้า </a:t>
            </a:r>
            <a:r>
              <a:rPr lang="en-US" dirty="0" err="1"/>
              <a:t>url</a:t>
            </a:r>
            <a:r>
              <a:rPr lang="en-US" dirty="0"/>
              <a:t> http://localhost:8000/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2099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th-TH"/>
              <a:t>การใช้งาน </a:t>
            </a:r>
            <a:r>
              <a:rPr lang="en-US"/>
              <a:t>Core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การเรียกใช้ </a:t>
            </a:r>
            <a:r>
              <a:rPr lang="en-US" dirty="0"/>
              <a:t>module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fs = require('fs');</a:t>
            </a:r>
          </a:p>
          <a:p>
            <a:pPr marL="0" indent="0">
              <a:buNone/>
            </a:pPr>
            <a:r>
              <a:rPr lang="en-US" dirty="0" err="1"/>
              <a:t>fs.watchFile</a:t>
            </a:r>
            <a:r>
              <a:rPr lang="en-US" dirty="0"/>
              <a:t>('</a:t>
            </a:r>
            <a:r>
              <a:rPr lang="en-US" dirty="0" err="1"/>
              <a:t>message.txt</a:t>
            </a:r>
            <a:r>
              <a:rPr lang="en-US" dirty="0"/>
              <a:t>', function(</a:t>
            </a:r>
            <a:r>
              <a:rPr lang="en-US" dirty="0" err="1"/>
              <a:t>curr</a:t>
            </a:r>
            <a:r>
              <a:rPr lang="en-US" dirty="0"/>
              <a:t>, </a:t>
            </a:r>
            <a:r>
              <a:rPr lang="en-US" dirty="0" err="1"/>
              <a:t>prev</a:t>
            </a:r>
            <a:r>
              <a:rPr lang="en-US" dirty="0"/>
              <a:t>){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fs.readFile</a:t>
            </a:r>
            <a:r>
              <a:rPr lang="en-US" dirty="0"/>
              <a:t>('</a:t>
            </a:r>
            <a:r>
              <a:rPr lang="en-US" dirty="0" err="1"/>
              <a:t>message.txt</a:t>
            </a:r>
            <a:r>
              <a:rPr lang="en-US" dirty="0"/>
              <a:t>', 'utf8', function(err, data){</a:t>
            </a:r>
          </a:p>
          <a:p>
            <a:pPr marL="0" indent="0">
              <a:buNone/>
            </a:pPr>
            <a:r>
              <a:rPr lang="en-US" dirty="0"/>
              <a:t>	  if (err) throw err;</a:t>
            </a:r>
          </a:p>
          <a:p>
            <a:pPr marL="0" indent="0">
              <a:buNone/>
            </a:pPr>
            <a:r>
              <a:rPr lang="en-US" dirty="0"/>
              <a:t>	  </a:t>
            </a:r>
            <a:r>
              <a:rPr lang="en-US" dirty="0" err="1"/>
              <a:t>console.log</a:t>
            </a:r>
            <a:r>
              <a:rPr lang="en-US" dirty="0"/>
              <a:t>(data);</a:t>
            </a:r>
          </a:p>
          <a:p>
            <a:pPr marL="0" indent="0">
              <a:buNone/>
            </a:pPr>
            <a:r>
              <a:rPr lang="en-US" dirty="0"/>
              <a:t>	});</a:t>
            </a:r>
          </a:p>
          <a:p>
            <a:pPr marL="0" indent="0">
              <a:buNone/>
            </a:pPr>
            <a:r>
              <a:rPr lang="en-US" dirty="0"/>
              <a:t>});</a:t>
            </a:r>
            <a:endParaRPr lang="th-TH" dirty="0"/>
          </a:p>
          <a:p>
            <a:endParaRPr lang="en-US" dirty="0"/>
          </a:p>
          <a:p>
            <a:endParaRPr lang="th-TH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1707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398A-62B1-684B-8543-C19C7E1D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การตั้งค่า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th-TH" dirty="0"/>
              <a:t>สำหรับ </a:t>
            </a:r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EC932-7885-DB4D-8CED-8B83BBC6D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</a:t>
            </a:r>
            <a:r>
              <a:rPr lang="en-US" dirty="0"/>
              <a:t> command </a:t>
            </a:r>
            <a:r>
              <a:rPr lang="th-TH" dirty="0"/>
              <a:t>ไปที่ </a:t>
            </a:r>
            <a:r>
              <a:rPr lang="en-US" dirty="0"/>
              <a:t>folder </a:t>
            </a:r>
            <a:r>
              <a:rPr lang="th-TH" dirty="0"/>
              <a:t>ที่เก็บ </a:t>
            </a:r>
            <a:r>
              <a:rPr lang="en-US" dirty="0"/>
              <a:t>project </a:t>
            </a:r>
          </a:p>
          <a:p>
            <a:r>
              <a:rPr lang="th-TH" dirty="0"/>
              <a:t>พิมพ์คำสั่ง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-y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6AA55-EF65-DC45-BD3B-81FA2972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F02AA-B8CD-C845-8B5C-E15A663B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3E8F4-F28E-EE45-B290-3A35F8BE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1287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คำสั่งต่างๆ ของ </a:t>
            </a:r>
            <a:r>
              <a:rPr lang="en-US"/>
              <a:t>npm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ติดตั้ง </a:t>
            </a:r>
            <a:r>
              <a:rPr lang="en-US" dirty="0"/>
              <a:t>module </a:t>
            </a:r>
            <a:r>
              <a:rPr lang="th-TH" dirty="0"/>
              <a:t>จาก </a:t>
            </a:r>
            <a:r>
              <a:rPr lang="en-US" dirty="0" err="1"/>
              <a:t>package.json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endParaRPr lang="en-US" dirty="0"/>
          </a:p>
          <a:p>
            <a:r>
              <a:rPr lang="th-TH" dirty="0"/>
              <a:t>ติดตั้ง </a:t>
            </a:r>
            <a:r>
              <a:rPr lang="en-US" dirty="0"/>
              <a:t>module</a:t>
            </a:r>
            <a:r>
              <a:rPr lang="th-TH" dirty="0"/>
              <a:t> เฉพะ </a:t>
            </a:r>
            <a:r>
              <a:rPr lang="en-US" dirty="0"/>
              <a:t>module</a:t>
            </a:r>
            <a:endParaRPr lang="th-TH" dirty="0"/>
          </a:p>
          <a:p>
            <a:pPr marL="0" indent="0">
              <a:buNone/>
            </a:pPr>
            <a:r>
              <a:rPr lang="en-US" dirty="0" err="1"/>
              <a:t>npm</a:t>
            </a:r>
            <a:r>
              <a:rPr lang="en-US" dirty="0"/>
              <a:t> install module</a:t>
            </a:r>
          </a:p>
          <a:p>
            <a:endParaRPr lang="th-TH" dirty="0"/>
          </a:p>
          <a:p>
            <a:r>
              <a:rPr lang="th-TH" dirty="0"/>
              <a:t>ติดตั้ง </a:t>
            </a:r>
            <a:r>
              <a:rPr lang="en-US" dirty="0"/>
              <a:t>module </a:t>
            </a:r>
            <a:r>
              <a:rPr lang="th-TH" dirty="0"/>
              <a:t>และเก็บไว้ใช้ใน </a:t>
            </a:r>
            <a:r>
              <a:rPr lang="en-US" dirty="0"/>
              <a:t>project</a:t>
            </a:r>
          </a:p>
          <a:p>
            <a:pPr marL="0" indent="0">
              <a:buNone/>
            </a:pPr>
            <a:r>
              <a:rPr lang="en-US" dirty="0" err="1"/>
              <a:t>npm</a:t>
            </a:r>
            <a:r>
              <a:rPr lang="en-US" dirty="0"/>
              <a:t> install module --save</a:t>
            </a:r>
          </a:p>
          <a:p>
            <a:endParaRPr lang="en-US" dirty="0"/>
          </a:p>
          <a:p>
            <a:r>
              <a:rPr lang="th-TH" dirty="0"/>
              <a:t>ติดตั้ง </a:t>
            </a:r>
            <a:r>
              <a:rPr lang="en-US" dirty="0"/>
              <a:t>module </a:t>
            </a:r>
            <a:r>
              <a:rPr lang="th-TH" dirty="0"/>
              <a:t>และเก็บไว้ใช้ทั่วไป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npm</a:t>
            </a:r>
            <a:r>
              <a:rPr lang="en-US" dirty="0"/>
              <a:t> install module -g</a:t>
            </a:r>
            <a:endParaRPr lang="th-TH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4468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programming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791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</a:t>
            </a:r>
            <a:endParaRPr lang="en-US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		</a:t>
            </a:r>
            <a:r>
              <a:rPr lang="th-TH" altLang="en-US" dirty="0"/>
              <a:t>ภาษาจาวาสคริปต์ คือ ภาษาโปรแกรมคล้ายภาษา</a:t>
            </a:r>
            <a:r>
              <a:rPr lang="en-US" altLang="en-US" dirty="0"/>
              <a:t> C</a:t>
            </a:r>
            <a:r>
              <a:rPr lang="th-TH" altLang="en-US" dirty="0"/>
              <a:t> ถูกใช้ร่วมกับภาษาเอชทีเอ็มแอลในการพัฒนาเว็บเพ</a:t>
            </a:r>
            <a:r>
              <a:rPr lang="th-TH" altLang="en-US" dirty="0" err="1"/>
              <a:t>จ</a:t>
            </a:r>
            <a:r>
              <a:rPr lang="th-TH" altLang="en-US" dirty="0"/>
              <a:t> ประมวลผลในเครื่องของผู้ใช้ ช่วยให้การนำเสนอเป็นแบบโต้ตอบกับผู้ใช้ได้ในระดับหนึ่ง ภาษานี้มีชื่อเดิมว่า </a:t>
            </a:r>
            <a:r>
              <a:rPr lang="en-US" altLang="en-US" dirty="0" err="1"/>
              <a:t>LiveScript</a:t>
            </a:r>
            <a:r>
              <a:rPr lang="en-US" altLang="en-US" dirty="0"/>
              <a:t> </a:t>
            </a:r>
            <a:r>
              <a:rPr lang="th-TH" altLang="en-US" dirty="0"/>
              <a:t>ถูกพัฒนาโดย </a:t>
            </a:r>
            <a:r>
              <a:rPr lang="en-US" altLang="en-US" dirty="0"/>
              <a:t>Netscape Navigator </a:t>
            </a:r>
            <a:r>
              <a:rPr lang="th-TH" altLang="en-US" dirty="0"/>
              <a:t>เพื่อช่วยให้เว็บเพ</a:t>
            </a:r>
            <a:r>
              <a:rPr lang="th-TH" altLang="en-US" dirty="0" err="1"/>
              <a:t>จ</a:t>
            </a:r>
            <a:r>
              <a:rPr lang="th-TH" altLang="en-US" dirty="0"/>
              <a:t>สามารถแสดงเนื้อหา ที่มีการเปลี่ยนแปลงได้ ตามเงื่อนไข หรือสภาพแวดล้อมที่แตกต่างกัน หรือโต้ตอบกับผู้ใช้ได้มากขึ้น เพราะภาษา </a:t>
            </a:r>
            <a:r>
              <a:rPr lang="en-US" altLang="en-US" dirty="0"/>
              <a:t>HTML </a:t>
            </a:r>
            <a:r>
              <a:rPr lang="th-TH" altLang="en-US" dirty="0"/>
              <a:t>ที่เป็นภาษาพื้นฐานของเว็บเพ</a:t>
            </a:r>
            <a:r>
              <a:rPr lang="th-TH" altLang="en-US" dirty="0" err="1"/>
              <a:t>จ</a:t>
            </a:r>
            <a:r>
              <a:rPr lang="th-TH" altLang="en-US" dirty="0"/>
              <a:t> ทำได้เพียงแสดงข้อมูลแบบคงที่ (</a:t>
            </a:r>
            <a:r>
              <a:rPr lang="en-US" altLang="en-US" dirty="0"/>
              <a:t>Static Display)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48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6892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การแทรก </a:t>
            </a:r>
            <a:r>
              <a:rPr lang="en-US"/>
              <a:t>JavaScript</a:t>
            </a:r>
            <a:r>
              <a:rPr lang="th-TH"/>
              <a:t> ใน </a:t>
            </a:r>
            <a:r>
              <a:rPr lang="en-US"/>
              <a:t>HTML</a:t>
            </a:r>
            <a:r>
              <a:rPr lang="th-TH"/>
              <a:t> 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49</a:t>
            </a:fld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500063" y="1357313"/>
            <a:ext cx="3357562" cy="216982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&lt;html&gt;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&lt;script language="</a:t>
            </a:r>
            <a:r>
              <a:rPr lang="en-US" sz="15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&lt;/script&gt;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&lt;/html&gt;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4938" y="1357313"/>
            <a:ext cx="3429000" cy="216982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&lt;html&gt;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&lt;script type="text/</a:t>
            </a:r>
            <a:r>
              <a:rPr lang="en-US" sz="15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&lt;/script&gt;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&lt;/html&gt;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01" name="TextBox 7"/>
          <p:cNvSpPr txBox="1">
            <a:spLocks noChangeArrowheads="1"/>
          </p:cNvSpPr>
          <p:nvPr/>
        </p:nvSpPr>
        <p:spPr bwMode="auto">
          <a:xfrm>
            <a:off x="4143375" y="2357438"/>
            <a:ext cx="617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2800" b="1" dirty="0">
                <a:latin typeface="Book Antiqua" panose="02040602050305030304" pitchFamily="18" charset="0"/>
                <a:cs typeface="EucrosiaUPC" panose="02020603050405020304" pitchFamily="18" charset="-34"/>
              </a:rPr>
              <a:t>หรือ</a:t>
            </a: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00063" y="4214813"/>
            <a:ext cx="3786187" cy="216982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&lt;html&gt;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&lt;script type="text/</a:t>
            </a:r>
            <a:r>
              <a:rPr lang="en-US" sz="15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document.write</a:t>
            </a: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("Hello World!");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&lt;/script&gt;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&lt;/html&gt;</a:t>
            </a:r>
            <a:endParaRPr lang="th-TH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ลูกศรขวา 9"/>
          <p:cNvSpPr/>
          <p:nvPr/>
        </p:nvSpPr>
        <p:spPr>
          <a:xfrm>
            <a:off x="4572000" y="4929188"/>
            <a:ext cx="714375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th-TH"/>
          </a:p>
        </p:txBody>
      </p:sp>
      <p:sp>
        <p:nvSpPr>
          <p:cNvPr id="4104" name="TextBox 10"/>
          <p:cNvSpPr txBox="1">
            <a:spLocks noChangeArrowheads="1"/>
          </p:cNvSpPr>
          <p:nvPr/>
        </p:nvSpPr>
        <p:spPr bwMode="auto">
          <a:xfrm>
            <a:off x="500063" y="3786188"/>
            <a:ext cx="4166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แสดงข้อความ </a:t>
            </a:r>
            <a:r>
              <a:rPr lang="en-US" alt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Hello World! </a:t>
            </a:r>
            <a:r>
              <a:rPr lang="th-TH" alt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ที่หน้าเว็บ</a:t>
            </a:r>
          </a:p>
        </p:txBody>
      </p:sp>
      <p:sp>
        <p:nvSpPr>
          <p:cNvPr id="4105" name="สี่เหลี่ยมผืนผ้า 11"/>
          <p:cNvSpPr>
            <a:spLocks noChangeArrowheads="1"/>
          </p:cNvSpPr>
          <p:nvPr/>
        </p:nvSpPr>
        <p:spPr bwMode="auto">
          <a:xfrm>
            <a:off x="5643563" y="5000625"/>
            <a:ext cx="1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Hello World! </a:t>
            </a:r>
            <a:endParaRPr lang="th-TH" alt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138918" y="5804507"/>
            <a:ext cx="5944769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document.write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เป็นคำสั่งที่ใช้เขียนผลลัพธ์บนหน้าเว็บ</a:t>
            </a:r>
          </a:p>
        </p:txBody>
      </p:sp>
    </p:spTree>
    <p:extLst>
      <p:ext uri="{BB962C8B-B14F-4D97-AF65-F5344CB8AC3E}">
        <p14:creationId xmlns:p14="http://schemas.microsoft.com/office/powerpoint/2010/main" val="4958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34C2-A610-DC4A-AA2A-F5CB8EF1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GIT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  <a:r>
              <a:rPr lang="th-TH" dirty="0"/>
              <a:t> </a:t>
            </a:r>
            <a:r>
              <a:rPr lang="en-US" dirty="0"/>
              <a:t>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A944-555A-C84E-9C02-8A38CAA96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ติดตั้งโดยใช้สิทธิ </a:t>
            </a:r>
            <a:r>
              <a:rPr lang="en-US" dirty="0"/>
              <a:t>Administrator </a:t>
            </a:r>
            <a:r>
              <a:rPr lang="th-TH" dirty="0"/>
              <a:t>ในการติดตั้ง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460CB-976E-2340-A414-2801D836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2C486-8D13-284B-A272-A448B71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205AA-0547-3243-A8EB-32E59981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5</a:t>
            </a:fld>
            <a:endParaRPr lang="th-T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3CB524-EBFE-504C-9C16-349BCF24C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4876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80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การเรียกใช้ไฟล์ </a:t>
            </a:r>
            <a:r>
              <a:rPr lang="en-US"/>
              <a:t>JavaScript </a:t>
            </a:r>
            <a:r>
              <a:rPr lang="th-TH"/>
              <a:t>ที่อยู่ภายนอก</a:t>
            </a:r>
            <a:endParaRPr lang="en-U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altLang="en-US"/>
              <a:t>บันทึกไฟล์ </a:t>
            </a:r>
            <a:r>
              <a:rPr lang="en-US" altLang="en-US"/>
              <a:t> JavaScript </a:t>
            </a:r>
            <a:r>
              <a:rPr lang="th-TH" altLang="en-US"/>
              <a:t>ให้มีนามสกุล  </a:t>
            </a:r>
            <a:r>
              <a:rPr lang="en-US" altLang="en-US"/>
              <a:t>.js</a:t>
            </a:r>
          </a:p>
          <a:p>
            <a:r>
              <a:rPr lang="th-TH" altLang="en-US"/>
              <a:t>เขียนส่วนของ </a:t>
            </a:r>
            <a:r>
              <a:rPr lang="en-US" altLang="en-US"/>
              <a:t>tag script </a:t>
            </a:r>
            <a:r>
              <a:rPr lang="th-TH" altLang="en-US"/>
              <a:t>ให้ </a:t>
            </a:r>
            <a:r>
              <a:rPr lang="en-US" altLang="en-US"/>
              <a:t>src </a:t>
            </a:r>
            <a:r>
              <a:rPr lang="th-TH" altLang="en-US"/>
              <a:t>อ้างอิงไปที่ไฟล์  ที่บันทึกไว้ ดังนี้</a:t>
            </a:r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50</a:t>
            </a:fld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2464594" y="3000613"/>
            <a:ext cx="4214812" cy="3323987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&lt;html&gt;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&lt;head&gt;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&lt;script  </a:t>
            </a:r>
            <a:r>
              <a:rPr lang="en-US" sz="20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=“xxx.js”&gt;&lt;/script&gt;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&lt;/head&gt;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&lt;body&gt;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&lt;/body&gt;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&lt;/html&gt;</a:t>
            </a:r>
            <a:endParaRPr lang="th-TH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25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Comments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altLang="en-US"/>
              <a:t>การใส่หมายเหตุบรรทัดเดียว ให้ใส่เครื่องหมาย </a:t>
            </a:r>
            <a:r>
              <a:rPr lang="en-US" altLang="en-US"/>
              <a:t>// </a:t>
            </a:r>
            <a:r>
              <a:rPr lang="th-TH" altLang="en-US"/>
              <a:t>ไว้หน้าบรรทัดนั้น</a:t>
            </a:r>
            <a:endParaRPr lang="en-US" altLang="en-US"/>
          </a:p>
          <a:p>
            <a:r>
              <a:rPr lang="th-TH" altLang="en-US"/>
              <a:t>การใส่หมายเหตุหลายบรรทัด เริ่มต้นด้วย </a:t>
            </a:r>
            <a:r>
              <a:rPr lang="en-US" altLang="en-US"/>
              <a:t>/* </a:t>
            </a:r>
            <a:r>
              <a:rPr lang="th-TH" altLang="en-US"/>
              <a:t>และปิดท้ายด้วย </a:t>
            </a:r>
            <a:r>
              <a:rPr lang="en-US" altLang="en-US"/>
              <a:t>*/</a:t>
            </a:r>
            <a:endParaRPr lang="th-TH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51</a:t>
            </a:fld>
            <a:endParaRPr lang="th-TH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01874"/>
            <a:ext cx="5715000" cy="181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4038600"/>
            <a:ext cx="5792788" cy="242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781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</a:t>
            </a:r>
            <a:endParaRPr lang="en-US" dirty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		</a:t>
            </a:r>
            <a:r>
              <a:rPr lang="th-TH" altLang="en-US"/>
              <a:t>ชื่อของตัวแปรใน </a:t>
            </a:r>
            <a:r>
              <a:rPr lang="en-US" altLang="en-US"/>
              <a:t>JavaScript </a:t>
            </a:r>
            <a:r>
              <a:rPr lang="th-TH" altLang="en-US"/>
              <a:t>สามารถขึ้นต้นด้วยตัวอักษรใหญ่ (</a:t>
            </a:r>
            <a:r>
              <a:rPr lang="en-US" altLang="en-US"/>
              <a:t>A-Z) </a:t>
            </a:r>
            <a:r>
              <a:rPr lang="th-TH" altLang="en-US"/>
              <a:t>ตัวอักษรเล็ก (</a:t>
            </a:r>
            <a:r>
              <a:rPr lang="en-US" altLang="en-US"/>
              <a:t>a-z) </a:t>
            </a:r>
            <a:r>
              <a:rPr lang="th-TH" altLang="en-US"/>
              <a:t>และ เครื่องหมาย _ ตามด้วย ตัวอักษร ตัวเลข หรือ เครื่องหมาย _ ก็ได้</a:t>
            </a:r>
            <a:endParaRPr lang="en-US" altLang="en-US"/>
          </a:p>
          <a:p>
            <a:r>
              <a:rPr lang="en-US" altLang="en-US"/>
              <a:t>		</a:t>
            </a:r>
            <a:r>
              <a:rPr lang="th-TH" altLang="en-US"/>
              <a:t>ชื่อตัวแปรใน </a:t>
            </a:r>
            <a:r>
              <a:rPr lang="en-US" altLang="en-US"/>
              <a:t>JavaScript </a:t>
            </a:r>
            <a:r>
              <a:rPr lang="th-TH" altLang="en-US"/>
              <a:t>จะเข้มงวดในการใช้ตัวอักษรใหญ่เล็กด้วย เช่น </a:t>
            </a:r>
            <a:r>
              <a:rPr lang="en-US" altLang="en-US"/>
              <a:t>Sum SUM sum </a:t>
            </a:r>
            <a:r>
              <a:rPr lang="th-TH" altLang="en-US"/>
              <a:t>จะถือว่าไม่เป็นตัวแปรเดียวกัน</a:t>
            </a:r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3225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53</a:t>
            </a:fld>
            <a:endParaRPr lang="th-TH"/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758950"/>
            <a:ext cx="235743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4"/>
          <p:cNvSpPr txBox="1">
            <a:spLocks noChangeArrowheads="1"/>
          </p:cNvSpPr>
          <p:nvPr/>
        </p:nvSpPr>
        <p:spPr bwMode="auto">
          <a:xfrm>
            <a:off x="785813" y="1214438"/>
            <a:ext cx="3441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ประกาศตัวแปร  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  </a:t>
            </a:r>
            <a:r>
              <a:rPr lang="th-TH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 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carname</a:t>
            </a:r>
            <a:endParaRPr lang="th-TH" alt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3429000"/>
            <a:ext cx="3500437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5072063"/>
            <a:ext cx="3214687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TextBox 7"/>
          <p:cNvSpPr txBox="1">
            <a:spLocks noChangeArrowheads="1"/>
          </p:cNvSpPr>
          <p:nvPr/>
        </p:nvSpPr>
        <p:spPr bwMode="auto">
          <a:xfrm>
            <a:off x="785813" y="2786063"/>
            <a:ext cx="5593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ประกาศตัวแปร  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  </a:t>
            </a:r>
            <a:r>
              <a:rPr lang="th-TH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 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carname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พร้อมกำหนดค่าเริ่มต้น</a:t>
            </a:r>
          </a:p>
        </p:txBody>
      </p:sp>
      <p:sp>
        <p:nvSpPr>
          <p:cNvPr id="8200" name="TextBox 8"/>
          <p:cNvSpPr txBox="1">
            <a:spLocks noChangeArrowheads="1"/>
          </p:cNvSpPr>
          <p:nvPr/>
        </p:nvSpPr>
        <p:spPr bwMode="auto">
          <a:xfrm>
            <a:off x="785813" y="4429125"/>
            <a:ext cx="7572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ตัวแปรจะถูกประกาศอัตโนมัติ เมื่อมีการกำหนดค่าโดยไม่ต้องประกาศ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</a:t>
            </a:r>
            <a:r>
              <a:rPr lang="th-TH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8370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  <a:endParaRPr lang="en-US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/>
              <a:t>Integer</a:t>
            </a:r>
            <a:r>
              <a:rPr lang="th-TH" altLang="en-US"/>
              <a:t>	</a:t>
            </a:r>
          </a:p>
          <a:p>
            <a:pPr lvl="1"/>
            <a:r>
              <a:rPr lang="en-US" altLang="en-US"/>
              <a:t>Number</a:t>
            </a:r>
            <a:endParaRPr lang="th-TH" altLang="en-US"/>
          </a:p>
          <a:p>
            <a:pPr lvl="1"/>
            <a:r>
              <a:rPr lang="en-US" altLang="en-US"/>
              <a:t>Boolean</a:t>
            </a:r>
            <a:endParaRPr lang="th-TH" altLang="en-US"/>
          </a:p>
          <a:p>
            <a:pPr lvl="1"/>
            <a:r>
              <a:rPr lang="en-US" altLang="en-US"/>
              <a:t>String</a:t>
            </a:r>
          </a:p>
          <a:p>
            <a:pPr lvl="1"/>
            <a:r>
              <a:rPr lang="en-US" altLang="en-US"/>
              <a:t>Array</a:t>
            </a:r>
          </a:p>
          <a:p>
            <a:pPr lvl="1"/>
            <a:r>
              <a:rPr lang="en-US" altLang="en-US"/>
              <a:t>Object</a:t>
            </a:r>
            <a:endParaRPr lang="th-TH" altLang="en-US"/>
          </a:p>
          <a:p>
            <a:pPr lvl="1"/>
            <a:r>
              <a:rPr lang="th-TH" altLang="en-US"/>
              <a:t>	</a:t>
            </a:r>
            <a:endParaRPr lang="th-TH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3501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 Characters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2CE42A-8CFB-4D46-9074-A62685BBB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55</a:t>
            </a:fld>
            <a:endParaRPr lang="th-TH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200" y="1433878"/>
          <a:ext cx="8229600" cy="4858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91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verdana"/>
                        </a:rPr>
                        <a:t>Code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verdana"/>
                        </a:rPr>
                        <a:t>Outputs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0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"/>
                        </a:rPr>
                        <a:t>\'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single quote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0"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\"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double quote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391"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"/>
                        </a:rPr>
                        <a:t>\&amp;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ampersand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910"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\\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"/>
                        </a:rPr>
                        <a:t>backslash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910"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\n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new line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775"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\r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carriage return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910"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\t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tab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910"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\b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backspace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910">
                <a:tc>
                  <a:txBody>
                    <a:bodyPr/>
                    <a:lstStyle/>
                    <a:p>
                      <a:r>
                        <a:rPr lang="en-US">
                          <a:latin typeface="verdana"/>
                        </a:rPr>
                        <a:t>\f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verdana"/>
                        </a:rPr>
                        <a:t>form feed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087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	Array </a:t>
            </a:r>
            <a:r>
              <a:rPr lang="th-TH" altLang="en-US"/>
              <a:t>ก็คือข้อมูลหลายๆตัวมาเรียงกันเป็นลำดับ</a:t>
            </a:r>
            <a:r>
              <a:rPr lang="en-US" altLang="en-US"/>
              <a:t> </a:t>
            </a:r>
            <a:r>
              <a:rPr lang="th-TH" altLang="en-US"/>
              <a:t>เช่น</a:t>
            </a:r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56</a:t>
            </a:fld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2000250" y="2143125"/>
            <a:ext cx="5000625" cy="175418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+mn-lt"/>
                <a:cs typeface="+mn-cs"/>
              </a:rPr>
              <a:t>var</a:t>
            </a:r>
            <a:r>
              <a:rPr lang="en-US" dirty="0">
                <a:latin typeface="+mn-lt"/>
                <a:cs typeface="+mn-cs"/>
              </a:rPr>
              <a:t> employee = new Array(5)</a:t>
            </a:r>
            <a:br>
              <a:rPr lang="en-US" dirty="0">
                <a:latin typeface="+mn-lt"/>
                <a:cs typeface="+mn-cs"/>
              </a:rPr>
            </a:br>
            <a:r>
              <a:rPr lang="en-US" dirty="0">
                <a:latin typeface="+mn-lt"/>
                <a:cs typeface="+mn-cs"/>
              </a:rPr>
              <a:t>employee[0] = "Bill"</a:t>
            </a:r>
            <a:br>
              <a:rPr lang="en-US" dirty="0">
                <a:latin typeface="+mn-lt"/>
                <a:cs typeface="+mn-cs"/>
              </a:rPr>
            </a:br>
            <a:r>
              <a:rPr lang="en-US" dirty="0">
                <a:latin typeface="+mn-lt"/>
                <a:cs typeface="+mn-cs"/>
              </a:rPr>
              <a:t>employee[1] = "Bob"</a:t>
            </a:r>
            <a:br>
              <a:rPr lang="en-US" dirty="0">
                <a:latin typeface="+mn-lt"/>
                <a:cs typeface="+mn-cs"/>
              </a:rPr>
            </a:br>
            <a:r>
              <a:rPr lang="en-US" dirty="0">
                <a:latin typeface="+mn-lt"/>
                <a:cs typeface="+mn-cs"/>
              </a:rPr>
              <a:t>employee[2] = "Ted"</a:t>
            </a:r>
            <a:br>
              <a:rPr lang="en-US" dirty="0">
                <a:latin typeface="+mn-lt"/>
                <a:cs typeface="+mn-cs"/>
              </a:rPr>
            </a:br>
            <a:r>
              <a:rPr lang="en-US" dirty="0">
                <a:latin typeface="+mn-lt"/>
                <a:cs typeface="+mn-cs"/>
              </a:rPr>
              <a:t>employee[3] = "Alice"</a:t>
            </a:r>
            <a:br>
              <a:rPr lang="en-US" dirty="0">
                <a:latin typeface="+mn-lt"/>
                <a:cs typeface="+mn-cs"/>
              </a:rPr>
            </a:br>
            <a:r>
              <a:rPr lang="en-US" dirty="0">
                <a:latin typeface="+mn-lt"/>
                <a:cs typeface="+mn-cs"/>
              </a:rPr>
              <a:t>employee[4] = "Sue"</a:t>
            </a:r>
            <a:endParaRPr lang="en-US" dirty="0">
              <a:latin typeface="+mn-lt"/>
              <a:cs typeface="EucrosiaUPC" pitchFamily="18" charset="-34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8625" y="4267200"/>
            <a:ext cx="8229600" cy="7048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ในการใช้จริงเราไม่จำเป็นต้องกำหนด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ก็ได้โดย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จะยืดหยุ่นได้ตามตัวแปรลำดับสุดท้าย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1587" y="5105400"/>
            <a:ext cx="6348413" cy="52322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+mn-lt"/>
                <a:cs typeface="+mn-cs"/>
              </a:rPr>
              <a:t>var</a:t>
            </a:r>
            <a:r>
              <a:rPr lang="en-US" dirty="0">
                <a:latin typeface="+mn-lt"/>
                <a:cs typeface="+mn-cs"/>
              </a:rPr>
              <a:t> employee = new Array("Bill", "Bob", "Ted", "Alice", "Sue");</a:t>
            </a:r>
          </a:p>
        </p:txBody>
      </p:sp>
    </p:spTree>
    <p:extLst>
      <p:ext uri="{BB962C8B-B14F-4D97-AF65-F5344CB8AC3E}">
        <p14:creationId xmlns:p14="http://schemas.microsoft.com/office/powerpoint/2010/main" val="4033113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Arithmetic Operator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57</a:t>
            </a:fld>
            <a:endParaRPr lang="th-TH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2292954"/>
            <a:ext cx="7953375" cy="226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สี่เหลี่ยมผืนผ้า 4"/>
          <p:cNvSpPr>
            <a:spLocks noChangeArrowheads="1"/>
          </p:cNvSpPr>
          <p:nvPr/>
        </p:nvSpPr>
        <p:spPr bwMode="auto">
          <a:xfrm>
            <a:off x="500063" y="1714500"/>
            <a:ext cx="1927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กำหนดให้ 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th-TH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54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 Operator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58</a:t>
            </a:fld>
            <a:endParaRPr lang="th-TH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71750"/>
            <a:ext cx="8078788" cy="1202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สี่เหลี่ยมผืนผ้า 4"/>
          <p:cNvSpPr>
            <a:spLocks noChangeArrowheads="1"/>
          </p:cNvSpPr>
          <p:nvPr/>
        </p:nvSpPr>
        <p:spPr bwMode="auto">
          <a:xfrm>
            <a:off x="500063" y="1714500"/>
            <a:ext cx="2965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กำหนดให้ 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</a:t>
            </a:r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y=3</a:t>
            </a:r>
            <a:endParaRPr lang="th-TH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90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 Operator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59</a:t>
            </a:fld>
            <a:endParaRPr lang="th-TH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2428875"/>
            <a:ext cx="8116888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สี่เหลี่ยมผืนผ้า 4"/>
          <p:cNvSpPr>
            <a:spLocks noChangeArrowheads="1"/>
          </p:cNvSpPr>
          <p:nvPr/>
        </p:nvSpPr>
        <p:spPr bwMode="auto">
          <a:xfrm>
            <a:off x="571500" y="1714500"/>
            <a:ext cx="19255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กำหนดให้ 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th-TH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01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95E0-313C-F64C-94C2-F97544FF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GIT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  <a:r>
              <a:rPr lang="th-TH" dirty="0"/>
              <a:t> </a:t>
            </a:r>
            <a:r>
              <a:rPr lang="en-US" dirty="0"/>
              <a:t>#3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36FB2-4118-5B49-B75F-506131D5A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ED2AC-D8E1-734C-AF92-563050B1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E81C3-98BF-D84C-B31E-05F0C539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6</a:t>
            </a:fld>
            <a:endParaRPr lang="th-TH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38B88C2-C592-3E43-86D7-2853A9C15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เลือกติดตั้งแบบ </a:t>
            </a:r>
            <a:r>
              <a:rPr lang="en-US" b="1" dirty="0"/>
              <a:t>Use Git from the Windows Command Prompt</a:t>
            </a:r>
            <a:endParaRPr lang="th-TH" b="1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C80912-7B18-8A4C-ABB7-D68300559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4876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877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Operators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60</a:t>
            </a:fld>
            <a:endParaRPr lang="th-TH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571750"/>
            <a:ext cx="8145462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สี่เหลี่ยมผืนผ้า 4"/>
          <p:cNvSpPr>
            <a:spLocks noChangeArrowheads="1"/>
          </p:cNvSpPr>
          <p:nvPr/>
        </p:nvSpPr>
        <p:spPr bwMode="auto">
          <a:xfrm>
            <a:off x="571500" y="1714500"/>
            <a:ext cx="34147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กำหนดให้ </a:t>
            </a:r>
            <a:r>
              <a:rPr lang="en-US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th-TH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th-TH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 </a:t>
            </a:r>
            <a:r>
              <a:rPr lang="en-US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th-TH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th-TH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th-TH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56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Statement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61</a:t>
            </a:fld>
            <a:endParaRPr lang="th-TH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5572125" cy="137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67000"/>
            <a:ext cx="5336535" cy="369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7010400" y="1571625"/>
            <a:ext cx="12811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รูปแบบ</a:t>
            </a:r>
          </a:p>
        </p:txBody>
      </p:sp>
      <p:sp>
        <p:nvSpPr>
          <p:cNvPr id="16390" name="TextBox 5"/>
          <p:cNvSpPr txBox="1">
            <a:spLocks noChangeArrowheads="1"/>
          </p:cNvSpPr>
          <p:nvPr/>
        </p:nvSpPr>
        <p:spPr bwMode="auto">
          <a:xfrm>
            <a:off x="7010401" y="4143375"/>
            <a:ext cx="13674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ตัวอย่าง</a:t>
            </a:r>
          </a:p>
        </p:txBody>
      </p:sp>
    </p:spTree>
    <p:extLst>
      <p:ext uri="{BB962C8B-B14F-4D97-AF65-F5344CB8AC3E}">
        <p14:creationId xmlns:p14="http://schemas.microsoft.com/office/powerpoint/2010/main" val="1843487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if...else if...else Statement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62</a:t>
            </a:fld>
            <a:endParaRPr lang="th-TH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643063"/>
            <a:ext cx="542925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7215188" y="3071813"/>
            <a:ext cx="9332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รูปแบบ</a:t>
            </a:r>
          </a:p>
        </p:txBody>
      </p:sp>
    </p:spTree>
    <p:extLst>
      <p:ext uri="{BB962C8B-B14F-4D97-AF65-F5344CB8AC3E}">
        <p14:creationId xmlns:p14="http://schemas.microsoft.com/office/powerpoint/2010/main" val="3658549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switch Statement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63</a:t>
            </a:fld>
            <a:endParaRPr lang="th-TH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1633538"/>
            <a:ext cx="4356100" cy="35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6500813" y="2847975"/>
            <a:ext cx="933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altLang="en-US" sz="2800" dirty="0">
                <a:latin typeface="Book Antiqua" panose="02040602050305030304" pitchFamily="18" charset="0"/>
                <a:cs typeface="EucrosiaUPC" panose="02020603050405020304" pitchFamily="18" charset="-34"/>
              </a:rPr>
              <a:t>รูปแบบ</a:t>
            </a:r>
          </a:p>
        </p:txBody>
      </p:sp>
    </p:spTree>
    <p:extLst>
      <p:ext uri="{BB962C8B-B14F-4D97-AF65-F5344CB8AC3E}">
        <p14:creationId xmlns:p14="http://schemas.microsoft.com/office/powerpoint/2010/main" val="2993605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Loop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64</a:t>
            </a:fld>
            <a:endParaRPr lang="th-TH"/>
          </a:p>
        </p:txBody>
      </p:sp>
      <p:sp>
        <p:nvSpPr>
          <p:cNvPr id="4" name="สี่เหลี่ยมผืนผ้า 4"/>
          <p:cNvSpPr/>
          <p:nvPr/>
        </p:nvSpPr>
        <p:spPr>
          <a:xfrm>
            <a:off x="571500" y="1357313"/>
            <a:ext cx="8286750" cy="1338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itchFamily="34" charset="0"/>
                <a:cs typeface="Tahoma" pitchFamily="34" charset="0"/>
              </a:rPr>
              <a:t>for (</a:t>
            </a:r>
            <a:r>
              <a:rPr lang="th-TH" sz="1800" dirty="0">
                <a:latin typeface="Tahoma" pitchFamily="34" charset="0"/>
                <a:cs typeface="Tahoma" pitchFamily="34" charset="0"/>
              </a:rPr>
              <a:t>ประกาศตัวแปรใหม่พร้อมกำหนดค่าเริ่มต้น;เงื่อนไขการหยุด;เพิ่มค่าให้ตัวแปร) {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th-TH" sz="1800" dirty="0">
                <a:latin typeface="Tahoma" pitchFamily="34" charset="0"/>
                <a:cs typeface="Tahoma" pitchFamily="34" charset="0"/>
              </a:rPr>
              <a:t>คำสั่งต่างๆ ที่จะให้ทำซ้ำ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th-TH" sz="1800" dirty="0">
                <a:latin typeface="Tahoma" pitchFamily="34" charset="0"/>
                <a:cs typeface="Tahoma" pitchFamily="34" charset="0"/>
              </a:rPr>
              <a:t>} 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89527"/>
            <a:ext cx="5057775" cy="341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928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loop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65</a:t>
            </a:fld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09600" y="1384598"/>
            <a:ext cx="2395538" cy="12824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itchFamily="34" charset="0"/>
                <a:cs typeface="Tahoma" pitchFamily="34" charset="0"/>
              </a:rPr>
              <a:t>while (condition) {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itchFamily="34" charset="0"/>
                <a:cs typeface="Tahoma" pitchFamily="34" charset="0"/>
              </a:rPr>
              <a:t> </a:t>
            </a:r>
            <a:r>
              <a:rPr lang="th-TH" sz="1800" dirty="0">
                <a:latin typeface="Tahoma" pitchFamily="34" charset="0"/>
                <a:cs typeface="Tahoma" pitchFamily="34" charset="0"/>
              </a:rPr>
              <a:t>ชุดคำสั่ง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th-TH" sz="1800" dirty="0">
                <a:latin typeface="Tahoma" pitchFamily="34" charset="0"/>
                <a:cs typeface="Tahoma" pitchFamily="34" charset="0"/>
              </a:rPr>
              <a:t>} 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775445"/>
            <a:ext cx="5124714" cy="3533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336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Do..While</a:t>
            </a:r>
            <a:endParaRPr 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altLang="en-US" dirty="0"/>
              <a:t>		</a:t>
            </a:r>
            <a:r>
              <a:rPr lang="en-US" altLang="en-US" dirty="0"/>
              <a:t>Do while </a:t>
            </a:r>
            <a:r>
              <a:rPr lang="th-TH" altLang="en-US" dirty="0"/>
              <a:t>จะเป็นการวน </a:t>
            </a:r>
            <a:r>
              <a:rPr lang="en-US" altLang="en-US" dirty="0"/>
              <a:t>loop </a:t>
            </a:r>
            <a:r>
              <a:rPr lang="th-TH" altLang="en-US" dirty="0"/>
              <a:t>ชนิดที่ทำจนกว่า เงื่อนไขจะเป็นจริง </a:t>
            </a:r>
            <a:r>
              <a:rPr lang="en-US" altLang="en-US" dirty="0"/>
              <a:t>concept </a:t>
            </a:r>
            <a:r>
              <a:rPr lang="th-TH" altLang="en-US" dirty="0"/>
              <a:t>จะคล้ายๆกับ </a:t>
            </a:r>
            <a:r>
              <a:rPr lang="en-US" altLang="en-US" dirty="0"/>
              <a:t>while </a:t>
            </a:r>
            <a:r>
              <a:rPr lang="th-TH" altLang="en-US" dirty="0"/>
              <a:t>แต่อย่าสับสนนะ </a:t>
            </a:r>
            <a:r>
              <a:rPr lang="en-US" altLang="en-US" dirty="0"/>
              <a:t>while </a:t>
            </a:r>
            <a:r>
              <a:rPr lang="th-TH" altLang="en-US" dirty="0"/>
              <a:t>จะทำงานจนเงื่อนไขเป็นเท็จ แต่ </a:t>
            </a:r>
            <a:r>
              <a:rPr lang="en-US" altLang="en-US" dirty="0" err="1"/>
              <a:t>do..while</a:t>
            </a:r>
            <a:r>
              <a:rPr lang="en-US" altLang="en-US" dirty="0"/>
              <a:t> </a:t>
            </a:r>
            <a:r>
              <a:rPr lang="th-TH" altLang="en-US" dirty="0"/>
              <a:t>จะทำจนเงื่อนไขเป็นจริง</a:t>
            </a:r>
          </a:p>
          <a:p>
            <a:pPr lvl="1"/>
            <a:endParaRPr lang="th-TH" altLang="en-US" dirty="0"/>
          </a:p>
          <a:p>
            <a:pPr marL="914400" lvl="2" indent="0">
              <a:buNone/>
            </a:pPr>
            <a:r>
              <a:rPr lang="en-US" altLang="en-US" dirty="0"/>
              <a:t>do {</a:t>
            </a:r>
          </a:p>
          <a:p>
            <a:pPr marL="914400" lvl="2" indent="0">
              <a:buNone/>
            </a:pPr>
            <a:r>
              <a:rPr lang="en-US" altLang="en-US" dirty="0"/>
              <a:t>    </a:t>
            </a:r>
            <a:r>
              <a:rPr lang="th-TH" altLang="en-US" dirty="0"/>
              <a:t>ชุดคำสั่ง</a:t>
            </a:r>
            <a:endParaRPr lang="en-US" altLang="en-US" dirty="0"/>
          </a:p>
          <a:p>
            <a:pPr marL="914400" lvl="2" indent="0">
              <a:buNone/>
            </a:pPr>
            <a:r>
              <a:rPr lang="en-US" altLang="en-US" dirty="0"/>
              <a:t>}</a:t>
            </a:r>
            <a:r>
              <a:rPr lang="th-TH" altLang="en-US" dirty="0"/>
              <a:t> </a:t>
            </a:r>
            <a:r>
              <a:rPr lang="en-US" altLang="en-US" dirty="0"/>
              <a:t>while (condition);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7172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 Statement </a:t>
            </a:r>
            <a:endParaRPr lang="en-US" dirty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		</a:t>
            </a:r>
            <a:r>
              <a:rPr lang="th-TH" altLang="en-US" dirty="0"/>
              <a:t>จะทำหน้าที่หยุดการทำงานของ </a:t>
            </a:r>
            <a:r>
              <a:rPr lang="en-US" altLang="en-US" dirty="0"/>
              <a:t>loop </a:t>
            </a:r>
            <a:r>
              <a:rPr lang="th-TH" altLang="en-US" dirty="0"/>
              <a:t>แบบทันทีทันใด ดังนั้นเมื่อ </a:t>
            </a:r>
            <a:r>
              <a:rPr lang="en-US" altLang="en-US" dirty="0"/>
              <a:t>break </a:t>
            </a:r>
            <a:r>
              <a:rPr lang="th-TH" altLang="en-US" dirty="0"/>
              <a:t>ทำงาน </a:t>
            </a:r>
            <a:r>
              <a:rPr lang="en-US" altLang="en-US" dirty="0"/>
              <a:t>loop </a:t>
            </a:r>
            <a:r>
              <a:rPr lang="th-TH" altLang="en-US" dirty="0"/>
              <a:t>จะหยุดการทำงานอย่างกะทันหัน</a:t>
            </a:r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67</a:t>
            </a:fld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2133600" y="2971800"/>
            <a:ext cx="3724275" cy="23083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= new Array(5,4,3,2,1)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 = 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(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=0;i&lt;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a.length;i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if (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==3) {break;}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sum += a[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document.write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(sum);</a:t>
            </a:r>
          </a:p>
        </p:txBody>
      </p:sp>
    </p:spTree>
    <p:extLst>
      <p:ext uri="{BB962C8B-B14F-4D97-AF65-F5344CB8AC3E}">
        <p14:creationId xmlns:p14="http://schemas.microsoft.com/office/powerpoint/2010/main" val="39239961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 Statement</a:t>
            </a:r>
            <a:endParaRPr lang="en-US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		Continue </a:t>
            </a:r>
            <a:r>
              <a:rPr lang="th-TH" altLang="en-US" dirty="0"/>
              <a:t>ก็ทำงานคล้ายๆกับ </a:t>
            </a:r>
            <a:r>
              <a:rPr lang="en-US" altLang="en-US" dirty="0"/>
              <a:t>Break </a:t>
            </a:r>
            <a:r>
              <a:rPr lang="th-TH" altLang="en-US" dirty="0"/>
              <a:t>คือเข้ามาขัดขวางกาทำงานแต่ก็มีข้อแตกต่างตรงที่ </a:t>
            </a:r>
            <a:r>
              <a:rPr lang="en-US" altLang="en-US" dirty="0"/>
              <a:t>Break </a:t>
            </a:r>
            <a:r>
              <a:rPr lang="th-TH" altLang="en-US" dirty="0"/>
              <a:t>ใช้หยุด </a:t>
            </a:r>
            <a:r>
              <a:rPr lang="en-US" altLang="en-US" dirty="0"/>
              <a:t>loop </a:t>
            </a:r>
            <a:r>
              <a:rPr lang="th-TH" altLang="en-US" dirty="0"/>
              <a:t>ทั้งหมด แต่ </a:t>
            </a:r>
            <a:r>
              <a:rPr lang="en-US" altLang="en-US" dirty="0"/>
              <a:t>Continue </a:t>
            </a:r>
            <a:r>
              <a:rPr lang="th-TH" altLang="en-US" dirty="0"/>
              <a:t>ใช้เพื่อหยุดแค่ </a:t>
            </a:r>
            <a:r>
              <a:rPr lang="en-US" altLang="en-US" dirty="0"/>
              <a:t>loop </a:t>
            </a:r>
            <a:r>
              <a:rPr lang="th-TH" altLang="en-US" dirty="0"/>
              <a:t>ปัจจุบันเพียง </a:t>
            </a:r>
            <a:r>
              <a:rPr lang="en-US" altLang="en-US" dirty="0"/>
              <a:t>loop </a:t>
            </a:r>
            <a:r>
              <a:rPr lang="th-TH" altLang="en-US" dirty="0"/>
              <a:t>เดียว หรือจะเรียกการทำงานของมันว่า </a:t>
            </a:r>
            <a:r>
              <a:rPr lang="en-US" altLang="en-US" dirty="0"/>
              <a:t>Skip </a:t>
            </a:r>
            <a:r>
              <a:rPr lang="th-TH" altLang="en-US" dirty="0"/>
              <a:t>ก็ได้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68</a:t>
            </a:fld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2357438" y="3406775"/>
            <a:ext cx="3786187" cy="23083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1 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 =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(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&lt;10)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*=2;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if (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==4) {continue;}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sum += i+1;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74638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</a:t>
            </a:r>
            <a:endParaRPr lang="en-US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	function </a:t>
            </a:r>
            <a:r>
              <a:rPr lang="th-TH" altLang="en-US" dirty="0"/>
              <a:t>คือโปรแกรมย่อยที่ทำงานอย่างใดอย่างหนึ่ง ถูกสร้างขึ้นแยกออกจากโปรแกรมหลักเพื่อให้สามารเรียกใช้ได้อย่างสะดวก  </a:t>
            </a:r>
          </a:p>
          <a:p>
            <a:pPr marL="0" indent="0">
              <a:buNone/>
            </a:pPr>
            <a:r>
              <a:rPr lang="th-TH" altLang="en-US" dirty="0"/>
              <a:t>	การสร้าง </a:t>
            </a:r>
            <a:r>
              <a:rPr lang="en-US" altLang="en-US" dirty="0"/>
              <a:t>function </a:t>
            </a:r>
            <a:r>
              <a:rPr lang="th-TH" altLang="en-US" dirty="0"/>
              <a:t>ของ </a:t>
            </a:r>
            <a:r>
              <a:rPr lang="en-US" altLang="en-US" dirty="0"/>
              <a:t>JavaScript </a:t>
            </a:r>
            <a:r>
              <a:rPr lang="th-TH" altLang="en-US" dirty="0"/>
              <a:t>มีรูปแบบดังนี้</a:t>
            </a:r>
            <a:endParaRPr lang="en-US" altLang="en-US" dirty="0"/>
          </a:p>
          <a:p>
            <a:endParaRPr lang="en-US" altLang="en-US" dirty="0"/>
          </a:p>
          <a:p>
            <a:endParaRPr lang="th-TH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ABB0B-7897-40E8-ABED-1B94CECC1A37}" type="slidenum">
              <a:rPr lang="en-US" smtClean="0"/>
              <a:pPr/>
              <a:t>69</a:t>
            </a:fld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742950" y="3505200"/>
            <a:ext cx="7715250" cy="12162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latin typeface="Tahoma" pitchFamily="34" charset="0"/>
                <a:cs typeface="Tahoma" pitchFamily="34" charset="0"/>
              </a:rPr>
              <a:t>function </a:t>
            </a:r>
            <a:r>
              <a:rPr lang="th-TH" sz="1700" dirty="0">
                <a:latin typeface="Tahoma" pitchFamily="34" charset="0"/>
                <a:cs typeface="Tahoma" pitchFamily="34" charset="0"/>
              </a:rPr>
              <a:t>ชื่อฟังก์ชัน</a:t>
            </a:r>
            <a:r>
              <a:rPr lang="en-US" sz="1700" dirty="0">
                <a:latin typeface="Tahoma" pitchFamily="34" charset="0"/>
                <a:cs typeface="Tahoma" pitchFamily="34" charset="0"/>
              </a:rPr>
              <a:t>(</a:t>
            </a:r>
            <a:r>
              <a:rPr lang="th-TH" sz="1700" dirty="0">
                <a:latin typeface="Tahoma" pitchFamily="34" charset="0"/>
                <a:cs typeface="Tahoma" pitchFamily="34" charset="0"/>
              </a:rPr>
              <a:t>พารามิเตอร์</a:t>
            </a:r>
            <a:r>
              <a:rPr lang="en-US" sz="1700" dirty="0">
                <a:latin typeface="Tahoma" pitchFamily="34" charset="0"/>
                <a:cs typeface="Tahoma" pitchFamily="34" charset="0"/>
              </a:rPr>
              <a:t>1,</a:t>
            </a:r>
            <a:r>
              <a:rPr lang="th-TH" sz="1700" dirty="0">
                <a:latin typeface="Tahoma" pitchFamily="34" charset="0"/>
                <a:cs typeface="Tahoma" pitchFamily="34" charset="0"/>
              </a:rPr>
              <a:t>พารามิเตอร์</a:t>
            </a:r>
            <a:r>
              <a:rPr lang="en-US" sz="1700" dirty="0">
                <a:latin typeface="Tahoma" pitchFamily="34" charset="0"/>
                <a:cs typeface="Tahoma" pitchFamily="34" charset="0"/>
              </a:rPr>
              <a:t>2,..){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latin typeface="Tahoma" pitchFamily="34" charset="0"/>
                <a:cs typeface="Tahoma" pitchFamily="34" charset="0"/>
              </a:rPr>
              <a:t>	</a:t>
            </a:r>
            <a:r>
              <a:rPr lang="th-TH" sz="1700" dirty="0">
                <a:latin typeface="Tahoma" pitchFamily="34" charset="0"/>
                <a:cs typeface="Tahoma" pitchFamily="34" charset="0"/>
              </a:rPr>
              <a:t>คำสั่งต่าง ๆ</a:t>
            </a:r>
            <a:endParaRPr lang="en-US" sz="1700" dirty="0">
              <a:latin typeface="Tahoma" pitchFamily="34" charset="0"/>
              <a:cs typeface="Tahoma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>
                <a:latin typeface="Tahoma" pitchFamily="34" charset="0"/>
                <a:cs typeface="Tahoma" pitchFamily="34" charset="0"/>
              </a:rPr>
              <a:t>}</a:t>
            </a:r>
            <a:endParaRPr lang="th-TH" sz="1700" dirty="0"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3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5ABF-E212-B04A-8684-2B4B7137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GIT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  <a:r>
              <a:rPr lang="th-TH" dirty="0"/>
              <a:t> </a:t>
            </a:r>
            <a:r>
              <a:rPr lang="en-US" dirty="0"/>
              <a:t>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E058-AA01-B34D-8CEB-FD7D95FC9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เลือกเป็น </a:t>
            </a:r>
            <a:r>
              <a:rPr lang="en-US" b="1" dirty="0"/>
              <a:t>Checkout Windows-style, commit Unix-style line endings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B0D62-5AC0-6E44-8032-1A465CB1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D8581-BF8E-A345-B522-081EBAA3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84BC3-6023-5643-AC3C-60774FEA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7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8EA9-B923-4E43-BA26-65EDF3287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33600"/>
            <a:ext cx="4876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48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Return Statement 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70</a:t>
            </a:fld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785938" y="2870537"/>
            <a:ext cx="542925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itchFamily="34" charset="0"/>
                <a:cs typeface="Tahoma" pitchFamily="34" charset="0"/>
              </a:rPr>
              <a:t>function </a:t>
            </a:r>
            <a:r>
              <a:rPr lang="th-TH" sz="1500" dirty="0">
                <a:latin typeface="Tahoma" pitchFamily="34" charset="0"/>
                <a:cs typeface="Tahoma" pitchFamily="34" charset="0"/>
              </a:rPr>
              <a:t>ชื่อฟังก์ชัน</a:t>
            </a:r>
            <a:r>
              <a:rPr lang="en-US" sz="1500" dirty="0">
                <a:latin typeface="Tahoma" pitchFamily="34" charset="0"/>
                <a:cs typeface="Tahoma" pitchFamily="34" charset="0"/>
              </a:rPr>
              <a:t>(</a:t>
            </a:r>
            <a:r>
              <a:rPr lang="th-TH" sz="1500" dirty="0">
                <a:latin typeface="Tahoma" pitchFamily="34" charset="0"/>
                <a:cs typeface="Tahoma" pitchFamily="34" charset="0"/>
              </a:rPr>
              <a:t>พารามิเตอร์</a:t>
            </a:r>
            <a:r>
              <a:rPr lang="en-US" sz="1500" dirty="0">
                <a:latin typeface="Tahoma" pitchFamily="34" charset="0"/>
                <a:cs typeface="Tahoma" pitchFamily="34" charset="0"/>
              </a:rPr>
              <a:t>1,</a:t>
            </a:r>
            <a:r>
              <a:rPr lang="th-TH" sz="1500" dirty="0">
                <a:latin typeface="Tahoma" pitchFamily="34" charset="0"/>
                <a:cs typeface="Tahoma" pitchFamily="34" charset="0"/>
              </a:rPr>
              <a:t>พารามิเตอร์</a:t>
            </a:r>
            <a:r>
              <a:rPr lang="en-US" sz="1500" dirty="0">
                <a:latin typeface="Tahoma" pitchFamily="34" charset="0"/>
                <a:cs typeface="Tahoma" pitchFamily="34" charset="0"/>
              </a:rPr>
              <a:t>2,..){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itchFamily="34" charset="0"/>
                <a:cs typeface="Tahoma" pitchFamily="34" charset="0"/>
              </a:rPr>
              <a:t>	</a:t>
            </a:r>
            <a:r>
              <a:rPr lang="th-TH" sz="1500" dirty="0">
                <a:latin typeface="Tahoma" pitchFamily="34" charset="0"/>
                <a:cs typeface="Tahoma" pitchFamily="34" charset="0"/>
              </a:rPr>
              <a:t>คำสั่งต่าง ๆ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itchFamily="34" charset="0"/>
                <a:cs typeface="Tahoma" pitchFamily="34" charset="0"/>
              </a:rPr>
              <a:t>	return  </a:t>
            </a:r>
            <a:r>
              <a:rPr lang="th-TH" sz="1500" dirty="0">
                <a:latin typeface="Tahoma" pitchFamily="34" charset="0"/>
                <a:cs typeface="Tahoma" pitchFamily="34" charset="0"/>
              </a:rPr>
              <a:t>ค่าที่ส่งออกไป</a:t>
            </a:r>
            <a:endParaRPr lang="en-US" sz="1500" dirty="0">
              <a:latin typeface="Tahoma" pitchFamily="34" charset="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latin typeface="Tahoma" pitchFamily="34" charset="0"/>
                <a:cs typeface="Tahoma" pitchFamily="34" charset="0"/>
              </a:rPr>
              <a:t>}</a:t>
            </a:r>
            <a:endParaRPr lang="th-TH" sz="15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714375" y="1561710"/>
            <a:ext cx="7286625" cy="95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 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 </a:t>
            </a:r>
            <a:r>
              <a:rPr lang="th-TH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ที่คืนค่าได้ เรามองว่ามันเป็นตัวแปรตัวหนึ่ง ที่เก็บค่าๆหนึ่งอยู่ได้เลย</a:t>
            </a:r>
            <a:endParaRPr lang="en-US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555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</a:t>
            </a:r>
            <a:r>
              <a:rPr lang="th-TH"/>
              <a:t>คืออะไร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		Event </a:t>
            </a:r>
            <a:r>
              <a:rPr lang="th-TH" altLang="en-US" dirty="0"/>
              <a:t>ก็คือ </a:t>
            </a:r>
            <a:r>
              <a:rPr lang="en-US" altLang="en-US" dirty="0"/>
              <a:t>Action </a:t>
            </a:r>
            <a:r>
              <a:rPr lang="th-TH" altLang="en-US" dirty="0" err="1"/>
              <a:t>ต่างๆ</a:t>
            </a:r>
            <a:r>
              <a:rPr lang="th-TH" altLang="en-US" dirty="0"/>
              <a:t>ที่เกิดขึ้นกับส่วน</a:t>
            </a:r>
            <a:r>
              <a:rPr lang="th-TH" altLang="en-US" dirty="0" err="1"/>
              <a:t>ต่างๆ</a:t>
            </a:r>
            <a:r>
              <a:rPr lang="th-TH" altLang="en-US" dirty="0"/>
              <a:t>ใน</a:t>
            </a:r>
            <a:r>
              <a:rPr lang="th-TH" altLang="en-US" dirty="0" err="1"/>
              <a:t>เวบ</a:t>
            </a:r>
            <a:r>
              <a:rPr lang="th-TH" altLang="en-US" dirty="0"/>
              <a:t>เพ</a:t>
            </a:r>
            <a:r>
              <a:rPr lang="th-TH" altLang="en-US" dirty="0" err="1"/>
              <a:t>จ</a:t>
            </a:r>
            <a:r>
              <a:rPr lang="th-TH" altLang="en-US" dirty="0"/>
              <a:t> เช่น เมื่อเราเอา </a:t>
            </a:r>
            <a:r>
              <a:rPr lang="en-US" altLang="en-US" dirty="0"/>
              <a:t>mouse </a:t>
            </a:r>
            <a:r>
              <a:rPr lang="th-TH" altLang="en-US" dirty="0"/>
              <a:t>ไปทับตัว </a:t>
            </a:r>
            <a:r>
              <a:rPr lang="en-US" altLang="en-US" dirty="0"/>
              <a:t>link </a:t>
            </a:r>
            <a:r>
              <a:rPr lang="th-TH" altLang="en-US" dirty="0"/>
              <a:t>ก็จะเกิด </a:t>
            </a:r>
            <a:r>
              <a:rPr lang="en-US" altLang="en-US" dirty="0"/>
              <a:t>event </a:t>
            </a:r>
            <a:r>
              <a:rPr lang="en-US" altLang="en-US" dirty="0" err="1"/>
              <a:t>onmouseover</a:t>
            </a:r>
            <a:r>
              <a:rPr lang="en-US" altLang="en-US" dirty="0"/>
              <a:t> </a:t>
            </a:r>
            <a:r>
              <a:rPr lang="th-TH" altLang="en-US" dirty="0"/>
              <a:t>ที่ตัว </a:t>
            </a:r>
            <a:r>
              <a:rPr lang="en-US" altLang="en-US" dirty="0"/>
              <a:t>link </a:t>
            </a:r>
            <a:r>
              <a:rPr lang="th-TH" altLang="en-US" dirty="0"/>
              <a:t>พอเอา </a:t>
            </a:r>
            <a:r>
              <a:rPr lang="en-US" altLang="en-US" dirty="0"/>
              <a:t>mouse </a:t>
            </a:r>
            <a:r>
              <a:rPr lang="th-TH" altLang="en-US" dirty="0"/>
              <a:t>ออก ก็จะเกิด </a:t>
            </a:r>
            <a:r>
              <a:rPr lang="en-US" altLang="en-US" dirty="0"/>
              <a:t>event </a:t>
            </a:r>
            <a:r>
              <a:rPr lang="en-US" altLang="en-US" dirty="0" err="1"/>
              <a:t>onmouseout</a:t>
            </a:r>
            <a:r>
              <a:rPr lang="en-US" altLang="en-US" dirty="0"/>
              <a:t> </a:t>
            </a:r>
            <a:r>
              <a:rPr lang="th-TH" altLang="en-US" dirty="0"/>
              <a:t>พอเรา </a:t>
            </a:r>
            <a:r>
              <a:rPr lang="en-US" altLang="en-US" dirty="0"/>
              <a:t>click </a:t>
            </a:r>
            <a:r>
              <a:rPr lang="th-TH" altLang="en-US" dirty="0"/>
              <a:t>ก็จะเกิด </a:t>
            </a:r>
            <a:r>
              <a:rPr lang="en-US" altLang="en-US" dirty="0"/>
              <a:t>event onclick </a:t>
            </a:r>
            <a:r>
              <a:rPr lang="th-TH" altLang="en-US" dirty="0"/>
              <a:t>เป็นต้น การทำงานของ </a:t>
            </a:r>
            <a:r>
              <a:rPr lang="en-US" altLang="en-US" dirty="0"/>
              <a:t>event </a:t>
            </a:r>
            <a:r>
              <a:rPr lang="th-TH" altLang="en-US" dirty="0"/>
              <a:t>ก็จะมีอยู่ 2 ขั้นตอน คือ </a:t>
            </a:r>
          </a:p>
          <a:p>
            <a:pPr marL="0" indent="0">
              <a:buNone/>
            </a:pPr>
            <a:r>
              <a:rPr lang="th-TH" altLang="en-US" dirty="0"/>
              <a:t>	1. ตรวจสอบการเกิด </a:t>
            </a:r>
            <a:r>
              <a:rPr lang="en-US" altLang="en-US" dirty="0"/>
              <a:t>event </a:t>
            </a:r>
            <a:r>
              <a:rPr lang="th-TH" altLang="en-US" dirty="0"/>
              <a:t>ที่เรากำหนดไว้ </a:t>
            </a:r>
          </a:p>
          <a:p>
            <a:pPr marL="0" indent="0">
              <a:buNone/>
            </a:pPr>
            <a:r>
              <a:rPr lang="th-TH" altLang="en-US" dirty="0"/>
              <a:t>	2. เมื่อเกิด </a:t>
            </a:r>
            <a:r>
              <a:rPr lang="en-US" altLang="en-US" dirty="0"/>
              <a:t>event </a:t>
            </a:r>
            <a:r>
              <a:rPr lang="th-TH" altLang="en-US" dirty="0"/>
              <a:t>ขึ้น ก็จะไปเรียก </a:t>
            </a:r>
            <a:r>
              <a:rPr lang="en-US" altLang="en-US" dirty="0"/>
              <a:t>function </a:t>
            </a:r>
            <a:r>
              <a:rPr lang="th-TH" altLang="en-US" dirty="0"/>
              <a:t>หรือคำสั่ง</a:t>
            </a:r>
            <a:r>
              <a:rPr lang="th-TH" altLang="en-US" dirty="0" err="1"/>
              <a:t>ต่างๆ</a:t>
            </a:r>
            <a:r>
              <a:rPr lang="th-TH" altLang="en-US" dirty="0"/>
              <a:t>มาทำงาน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71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8038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A8EDCCA-49A0-E94E-91C4-754321F7B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72</a:t>
            </a:fld>
            <a:endParaRPr lang="th-TH"/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642910" y="1643050"/>
          <a:ext cx="8072494" cy="471115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354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8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ahoma" pitchFamily="34" charset="0"/>
                          <a:cs typeface="Tahoma" pitchFamily="34" charset="0"/>
                        </a:rPr>
                        <a:t>Event</a:t>
                      </a:r>
                      <a:endParaRPr lang="th-TH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ความหมาย</a:t>
                      </a:r>
                    </a:p>
                  </a:txBody>
                  <a:tcPr marL="3705" marR="3705" marT="1852" marB="1852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onAbort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เกิดเมื่อผู้ใช้ยกเลิกการ </a:t>
                      </a:r>
                      <a:r>
                        <a:rPr lang="en-US" sz="2000" dirty="0">
                          <a:latin typeface="Tahoma" pitchFamily="34" charset="0"/>
                          <a:cs typeface="Tahoma" pitchFamily="34" charset="0"/>
                        </a:rPr>
                        <a:t>load 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ภาพ</a:t>
                      </a: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952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onBlur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</a:t>
                      </a:r>
                      <a:r>
                        <a:rPr lang="th-TH" sz="2000" dirty="0" err="1">
                          <a:latin typeface="Tahoma" pitchFamily="34" charset="0"/>
                          <a:cs typeface="Tahoma" pitchFamily="34" charset="0"/>
                        </a:rPr>
                        <a:t>เมื่ออ็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อบ</a:t>
                      </a:r>
                      <a:r>
                        <a:rPr lang="th-TH" sz="2000" dirty="0" err="1">
                          <a:latin typeface="Tahoma" pitchFamily="34" charset="0"/>
                          <a:cs typeface="Tahoma" pitchFamily="34" charset="0"/>
                        </a:rPr>
                        <a:t>เจกต์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นั้นถูกย้าย </a:t>
                      </a:r>
                      <a:r>
                        <a:rPr lang="en-US" sz="2000" dirty="0">
                          <a:latin typeface="Tahoma" pitchFamily="34" charset="0"/>
                          <a:cs typeface="Tahoma" pitchFamily="34" charset="0"/>
                        </a:rPr>
                        <a:t>focus 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ออกไป</a:t>
                      </a: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408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onChange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เกิดเมื่อผู้ใช้เปลี่ยนแปลงค่าในฟอร์มรับข้อมูล</a:t>
                      </a: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849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onClick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</a:t>
                      </a:r>
                      <a:r>
                        <a:rPr lang="th-TH" sz="2000" dirty="0" err="1">
                          <a:latin typeface="Tahoma" pitchFamily="34" charset="0"/>
                          <a:cs typeface="Tahoma" pitchFamily="34" charset="0"/>
                        </a:rPr>
                        <a:t>เมื่ออ็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อบ</a:t>
                      </a:r>
                      <a:r>
                        <a:rPr lang="th-TH" sz="2000" dirty="0" err="1">
                          <a:latin typeface="Tahoma" pitchFamily="34" charset="0"/>
                          <a:cs typeface="Tahoma" pitchFamily="34" charset="0"/>
                        </a:rPr>
                        <a:t>เจ็กต์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นั้นถูก </a:t>
                      </a:r>
                      <a:r>
                        <a:rPr lang="en-US" sz="2000" dirty="0">
                          <a:latin typeface="Tahoma" pitchFamily="34" charset="0"/>
                          <a:cs typeface="Tahoma" pitchFamily="34" charset="0"/>
                        </a:rPr>
                        <a:t>click</a:t>
                      </a: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688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onError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เกิดเมื่อการ </a:t>
                      </a:r>
                      <a:r>
                        <a:rPr lang="en-US" sz="2000" dirty="0">
                          <a:latin typeface="Tahoma" pitchFamily="34" charset="0"/>
                          <a:cs typeface="Tahoma" pitchFamily="34" charset="0"/>
                        </a:rPr>
                        <a:t>load 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เอกสารหรือภาพเกิดข้อผิดพลาด</a:t>
                      </a: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849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onFocus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</a:t>
                      </a:r>
                      <a:r>
                        <a:rPr lang="th-TH" sz="2000" dirty="0" err="1">
                          <a:latin typeface="Tahoma" pitchFamily="34" charset="0"/>
                          <a:cs typeface="Tahoma" pitchFamily="34" charset="0"/>
                        </a:rPr>
                        <a:t>เมื่ออ็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อบ</a:t>
                      </a:r>
                      <a:r>
                        <a:rPr lang="th-TH" sz="2000" dirty="0" err="1">
                          <a:latin typeface="Tahoma" pitchFamily="34" charset="0"/>
                          <a:cs typeface="Tahoma" pitchFamily="34" charset="0"/>
                        </a:rPr>
                        <a:t>เจกต์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นั้นถูก </a:t>
                      </a:r>
                      <a:r>
                        <a:rPr lang="en-US" sz="2000" dirty="0">
                          <a:latin typeface="Tahoma" pitchFamily="34" charset="0"/>
                          <a:cs typeface="Tahoma" pitchFamily="34" charset="0"/>
                        </a:rPr>
                        <a:t>focus</a:t>
                      </a: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341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onLoad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เกิดเมื่อโหลดเอกสารเสร็จ</a:t>
                      </a: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onMouseover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</a:t>
                      </a:r>
                      <a:r>
                        <a:rPr lang="th-TH" sz="2000" dirty="0" err="1">
                          <a:latin typeface="Tahoma" pitchFamily="34" charset="0"/>
                          <a:cs typeface="Tahoma" pitchFamily="34" charset="0"/>
                        </a:rPr>
                        <a:t>เมื่ออ็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อบ</a:t>
                      </a:r>
                      <a:r>
                        <a:rPr lang="th-TH" sz="2000" dirty="0" err="1">
                          <a:latin typeface="Tahoma" pitchFamily="34" charset="0"/>
                          <a:cs typeface="Tahoma" pitchFamily="34" charset="0"/>
                        </a:rPr>
                        <a:t>เจกต์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นั้นถูกเลื่อน </a:t>
                      </a:r>
                      <a:r>
                        <a:rPr lang="en-US" sz="2000" dirty="0">
                          <a:latin typeface="Tahoma" pitchFamily="34" charset="0"/>
                          <a:cs typeface="Tahoma" pitchFamily="34" charset="0"/>
                        </a:rPr>
                        <a:t>mouse pointer 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ไปทับ</a:t>
                      </a: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8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onMouseout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</a:t>
                      </a:r>
                      <a:r>
                        <a:rPr lang="th-TH" sz="2000" dirty="0" err="1">
                          <a:latin typeface="Tahoma" pitchFamily="34" charset="0"/>
                          <a:cs typeface="Tahoma" pitchFamily="34" charset="0"/>
                        </a:rPr>
                        <a:t>เมื่ออ็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อบ</a:t>
                      </a:r>
                      <a:r>
                        <a:rPr lang="th-TH" sz="2000" dirty="0" err="1">
                          <a:latin typeface="Tahoma" pitchFamily="34" charset="0"/>
                          <a:cs typeface="Tahoma" pitchFamily="34" charset="0"/>
                        </a:rPr>
                        <a:t>เจกต์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นั้นถูกเลื่อน </a:t>
                      </a:r>
                      <a:r>
                        <a:rPr lang="en-US" sz="2000" dirty="0">
                          <a:latin typeface="Tahoma" pitchFamily="34" charset="0"/>
                          <a:cs typeface="Tahoma" pitchFamily="34" charset="0"/>
                        </a:rPr>
                        <a:t>mouse pointer 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ที่ทับอยู่ออกไป</a:t>
                      </a: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33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onSelect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เกิดเมื่อผู้ใช้เลือกข้อความ(ใช้ </a:t>
                      </a:r>
                      <a:r>
                        <a:rPr lang="en-US" sz="2000" dirty="0">
                          <a:latin typeface="Tahoma" pitchFamily="34" charset="0"/>
                          <a:cs typeface="Tahoma" pitchFamily="34" charset="0"/>
                        </a:rPr>
                        <a:t>mouse 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ลาก)ในช่องรับข้อความ</a:t>
                      </a: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849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onSubmit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เกิดเมื่อผู้ใช้ </a:t>
                      </a:r>
                      <a:r>
                        <a:rPr lang="en-US" sz="2000" dirty="0">
                          <a:latin typeface="Tahoma" pitchFamily="34" charset="0"/>
                          <a:cs typeface="Tahoma" pitchFamily="34" charset="0"/>
                        </a:rPr>
                        <a:t>submit </a:t>
                      </a:r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แบบฟอร์ม</a:t>
                      </a: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341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ahoma" pitchFamily="34" charset="0"/>
                          <a:cs typeface="Tahoma" pitchFamily="34" charset="0"/>
                        </a:rPr>
                        <a:t>onUnload</a:t>
                      </a:r>
                      <a:endParaRPr lang="en-US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2000" dirty="0">
                          <a:latin typeface="Tahoma" pitchFamily="34" charset="0"/>
                          <a:cs typeface="Tahoma" pitchFamily="34" charset="0"/>
                        </a:rPr>
                        <a:t>เกิดเมื่อผู้ใช้ออกจาก</a:t>
                      </a:r>
                      <a:r>
                        <a:rPr lang="th-TH" sz="2000" dirty="0" err="1">
                          <a:latin typeface="Tahoma" pitchFamily="34" charset="0"/>
                          <a:cs typeface="Tahoma" pitchFamily="34" charset="0"/>
                        </a:rPr>
                        <a:t>เวบเพจ</a:t>
                      </a:r>
                      <a:endParaRPr lang="th-TH" sz="2000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705" marR="3705" marT="1852" marB="185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426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วิธีการใช้ </a:t>
            </a:r>
            <a:r>
              <a:rPr lang="en-US"/>
              <a:t>Event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		</a:t>
            </a:r>
            <a:r>
              <a:rPr lang="th-TH" altLang="en-US" dirty="0"/>
              <a:t>เราจะใส่ </a:t>
            </a:r>
            <a:r>
              <a:rPr lang="en-US" altLang="en-US" dirty="0"/>
              <a:t>event </a:t>
            </a:r>
            <a:r>
              <a:rPr lang="th-TH" altLang="en-US" dirty="0"/>
              <a:t>ลงไปใน </a:t>
            </a:r>
            <a:r>
              <a:rPr lang="en-US" altLang="en-US" dirty="0"/>
              <a:t>tag </a:t>
            </a:r>
            <a:r>
              <a:rPr lang="th-TH" altLang="en-US" dirty="0"/>
              <a:t>ของ </a:t>
            </a:r>
            <a:r>
              <a:rPr lang="en-US" altLang="en-US" dirty="0"/>
              <a:t>html </a:t>
            </a:r>
            <a:r>
              <a:rPr lang="th-TH" altLang="en-US" dirty="0"/>
              <a:t>เลย เช่น เวลาจะทำตัว </a:t>
            </a:r>
            <a:r>
              <a:rPr lang="en-US" altLang="en-US" dirty="0"/>
              <a:t>link </a:t>
            </a:r>
            <a:r>
              <a:rPr lang="th-TH" altLang="en-US" dirty="0"/>
              <a:t>เราใช้ </a:t>
            </a:r>
            <a:r>
              <a:rPr lang="en-US" altLang="en-US" dirty="0"/>
              <a:t>tag &lt;A&gt; </a:t>
            </a:r>
            <a:r>
              <a:rPr lang="th-TH" altLang="en-US" dirty="0"/>
              <a:t>ถ้าจะทำให้มันมีข้อความ </a:t>
            </a:r>
            <a:r>
              <a:rPr lang="en-US" altLang="en-US" dirty="0"/>
              <a:t>Alert </a:t>
            </a:r>
            <a:r>
              <a:rPr lang="th-TH" altLang="en-US" dirty="0"/>
              <a:t>ขึ้นเวลาเอา </a:t>
            </a:r>
            <a:r>
              <a:rPr lang="en-US" altLang="en-US" dirty="0"/>
              <a:t>mouse </a:t>
            </a:r>
            <a:r>
              <a:rPr lang="th-TH" altLang="en-US" dirty="0"/>
              <a:t>ไป </a:t>
            </a:r>
            <a:r>
              <a:rPr lang="en-US" altLang="en-US" dirty="0"/>
              <a:t>over </a:t>
            </a:r>
            <a:r>
              <a:rPr lang="th-TH" altLang="en-US" dirty="0"/>
              <a:t>เขียนโค้ดได้ดังนี้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73</a:t>
            </a:fld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714375" y="3390900"/>
            <a:ext cx="7858125" cy="1876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Tahoma" pitchFamily="34" charset="0"/>
                <a:cs typeface="Tahoma" pitchFamily="34" charset="0"/>
              </a:rPr>
              <a:t>&lt;a </a:t>
            </a:r>
            <a:r>
              <a:rPr lang="en-US" sz="2000" dirty="0" err="1">
                <a:latin typeface="Tahoma" pitchFamily="34" charset="0"/>
                <a:cs typeface="Tahoma" pitchFamily="34" charset="0"/>
              </a:rPr>
              <a:t>href</a:t>
            </a:r>
            <a:r>
              <a:rPr lang="en-US" sz="2000" dirty="0">
                <a:latin typeface="Tahoma" pitchFamily="34" charset="0"/>
                <a:cs typeface="Tahoma" pitchFamily="34" charset="0"/>
              </a:rPr>
              <a:t>="" </a:t>
            </a:r>
            <a:br>
              <a:rPr lang="en-US" sz="2000" dirty="0">
                <a:latin typeface="Tahoma" pitchFamily="34" charset="0"/>
                <a:cs typeface="Tahoma" pitchFamily="34" charset="0"/>
              </a:rPr>
            </a:br>
            <a:r>
              <a:rPr lang="en-US" sz="2000" dirty="0" err="1">
                <a:latin typeface="Tahoma" pitchFamily="34" charset="0"/>
                <a:cs typeface="Tahoma" pitchFamily="34" charset="0"/>
              </a:rPr>
              <a:t>onmouseover</a:t>
            </a:r>
            <a:r>
              <a:rPr lang="en-US" sz="2000" dirty="0">
                <a:latin typeface="Tahoma" pitchFamily="34" charset="0"/>
                <a:cs typeface="Tahoma" pitchFamily="34" charset="0"/>
              </a:rPr>
              <a:t>="</a:t>
            </a:r>
            <a:r>
              <a:rPr lang="en-US" sz="2000" dirty="0" err="1">
                <a:latin typeface="Tahoma" pitchFamily="34" charset="0"/>
                <a:cs typeface="Tahoma" pitchFamily="34" charset="0"/>
              </a:rPr>
              <a:t>window.alert</a:t>
            </a:r>
            <a:r>
              <a:rPr lang="en-US" sz="2000" dirty="0">
                <a:latin typeface="Tahoma" pitchFamily="34" charset="0"/>
                <a:cs typeface="Tahoma" pitchFamily="34" charset="0"/>
              </a:rPr>
              <a:t>('</a:t>
            </a:r>
            <a:r>
              <a:rPr lang="en-US" sz="2000" dirty="0" err="1">
                <a:latin typeface="Tahoma" pitchFamily="34" charset="0"/>
                <a:cs typeface="Tahoma" pitchFamily="34" charset="0"/>
              </a:rPr>
              <a:t>Onmouseover</a:t>
            </a:r>
            <a:r>
              <a:rPr lang="en-US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th-TH" sz="2000" dirty="0">
                <a:latin typeface="Tahoma" pitchFamily="34" charset="0"/>
                <a:cs typeface="Tahoma" pitchFamily="34" charset="0"/>
              </a:rPr>
              <a:t>ทำงาน')"&gt;</a:t>
            </a:r>
            <a:br>
              <a:rPr lang="th-TH" sz="2000" dirty="0">
                <a:latin typeface="Tahoma" pitchFamily="34" charset="0"/>
                <a:cs typeface="Tahoma" pitchFamily="34" charset="0"/>
              </a:rPr>
            </a:br>
            <a:r>
              <a:rPr lang="th-TH" sz="2000" dirty="0">
                <a:latin typeface="Tahoma" pitchFamily="34" charset="0"/>
                <a:cs typeface="Tahoma" pitchFamily="34" charset="0"/>
              </a:rPr>
              <a:t>ทดสอบ </a:t>
            </a:r>
            <a:r>
              <a:rPr lang="en-US" sz="2000" dirty="0" err="1">
                <a:latin typeface="Tahoma" pitchFamily="34" charset="0"/>
                <a:cs typeface="Tahoma" pitchFamily="34" charset="0"/>
              </a:rPr>
              <a:t>onmouseover</a:t>
            </a:r>
            <a:br>
              <a:rPr lang="en-US" sz="2000" dirty="0">
                <a:latin typeface="Tahoma" pitchFamily="34" charset="0"/>
                <a:cs typeface="Tahoma" pitchFamily="34" charset="0"/>
              </a:rPr>
            </a:br>
            <a:r>
              <a:rPr lang="en-US" sz="2000" dirty="0">
                <a:latin typeface="Tahoma" pitchFamily="34" charset="0"/>
                <a:cs typeface="Tahoma" pitchFamily="34" charset="0"/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28182496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Try...Catch Statement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74</a:t>
            </a:fld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643063" y="2214563"/>
            <a:ext cx="6000750" cy="2554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try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{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//Run some code here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}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catch(err)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{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//Handle errors here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620435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895B-A3A9-9B44-A21A-A5E21298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7D70E-A0E6-FE43-BB55-D2B38C6BA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application with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E18FF-56FB-F041-B48E-BCA55F35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E6153-3BC3-FE4B-9BA4-D4FEEBCA6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6FD18-65D1-3049-8580-FC71F1D2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75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0656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Module Pattern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PATTERN 1: DEFINE A GLOBAL</a:t>
            </a:r>
          </a:p>
          <a:p>
            <a:r>
              <a:rPr lang="en-US" sz="1800" dirty="0"/>
              <a:t>PATTERN 2: EXPORT AN ANONYMOUS FUNCTION</a:t>
            </a:r>
          </a:p>
          <a:p>
            <a:r>
              <a:rPr lang="en-US" sz="1800" dirty="0"/>
              <a:t>PATTERN 3: EXPORT A NAMED FUNCTION</a:t>
            </a:r>
          </a:p>
          <a:p>
            <a:r>
              <a:rPr lang="en-US" sz="1800" dirty="0"/>
              <a:t>PATTERN 4: EXPORT AN ANONYMOUS OBJECT</a:t>
            </a:r>
          </a:p>
          <a:p>
            <a:r>
              <a:rPr lang="en-US" sz="1800" dirty="0"/>
              <a:t>PATTERN 5: EXPORT A NAMED OBJECT</a:t>
            </a:r>
          </a:p>
          <a:p>
            <a:r>
              <a:rPr lang="en-US" sz="1800" dirty="0"/>
              <a:t>PATTERN 6: EXPORT AN ANONYMOUS PROTOTYPE</a:t>
            </a:r>
          </a:p>
          <a:p>
            <a:r>
              <a:rPr lang="en-US" sz="1800" dirty="0"/>
              <a:t>PATTERN 7: EXPORT A NAMED PROTOTYPE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©2003 PnP Solution Co., Ltd.</a:t>
            </a:r>
            <a:endParaRPr lang="th-TH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76</a:t>
            </a:fld>
            <a:endParaRPr lang="th-TH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4317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PATTERN 1: DEFINE A GLOBAL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foo.js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foo = function () {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console.log</a:t>
            </a:r>
            <a:r>
              <a:rPr lang="en-US" dirty="0"/>
              <a:t>('foo!');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app.js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require('./</a:t>
            </a:r>
            <a:r>
              <a:rPr lang="en-US" dirty="0" err="1"/>
              <a:t>foo.js</a:t>
            </a:r>
            <a:r>
              <a:rPr lang="en-US" dirty="0"/>
              <a:t>'); </a:t>
            </a:r>
          </a:p>
          <a:p>
            <a:pPr marL="0" indent="0">
              <a:buNone/>
            </a:pPr>
            <a:r>
              <a:rPr lang="en-US" dirty="0"/>
              <a:t>foo();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77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0573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2: EXPORT AN ANONYMOUS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bar.js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module.exports</a:t>
            </a:r>
            <a:r>
              <a:rPr lang="en-US" dirty="0"/>
              <a:t> = function () {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console.log</a:t>
            </a:r>
            <a:r>
              <a:rPr lang="en-US" dirty="0"/>
              <a:t>('bar!');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app.js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bar = require('./</a:t>
            </a:r>
            <a:r>
              <a:rPr lang="en-US" dirty="0" err="1"/>
              <a:t>bar.js</a:t>
            </a:r>
            <a:r>
              <a:rPr lang="en-US" dirty="0"/>
              <a:t>'); </a:t>
            </a:r>
          </a:p>
          <a:p>
            <a:pPr marL="0" indent="0">
              <a:buNone/>
            </a:pPr>
            <a:r>
              <a:rPr lang="en-US" dirty="0"/>
              <a:t>bar();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78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06131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3: EXPORT A NAMED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fiz.js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exports.fiz</a:t>
            </a:r>
            <a:r>
              <a:rPr lang="en-US" dirty="0"/>
              <a:t> = function () {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console.log</a:t>
            </a:r>
            <a:r>
              <a:rPr lang="en-US" dirty="0"/>
              <a:t>('</a:t>
            </a:r>
            <a:r>
              <a:rPr lang="en-US" dirty="0" err="1"/>
              <a:t>fiz</a:t>
            </a:r>
            <a:r>
              <a:rPr lang="en-US" dirty="0"/>
              <a:t>!');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app.js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fiz</a:t>
            </a:r>
            <a:r>
              <a:rPr lang="en-US" dirty="0"/>
              <a:t> = require('./</a:t>
            </a:r>
            <a:r>
              <a:rPr lang="en-US" dirty="0" err="1"/>
              <a:t>fiz.js</a:t>
            </a:r>
            <a:r>
              <a:rPr lang="en-US" dirty="0"/>
              <a:t>').</a:t>
            </a:r>
            <a:r>
              <a:rPr lang="en-US" dirty="0" err="1"/>
              <a:t>fiz</a:t>
            </a:r>
            <a:r>
              <a:rPr lang="en-US" dirty="0"/>
              <a:t>; </a:t>
            </a:r>
          </a:p>
          <a:p>
            <a:pPr marL="0" indent="0">
              <a:buNone/>
            </a:pPr>
            <a:r>
              <a:rPr lang="en-US" dirty="0" err="1"/>
              <a:t>fiz</a:t>
            </a:r>
            <a:r>
              <a:rPr lang="en-US" dirty="0"/>
              <a:t>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79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824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497B8-7213-5443-B322-AB345352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</a:t>
            </a:r>
            <a:r>
              <a:rPr lang="en-US" dirty="0"/>
              <a:t> GIT </a:t>
            </a:r>
            <a:r>
              <a:rPr lang="th-TH" dirty="0"/>
              <a:t>สำหรับ </a:t>
            </a:r>
            <a:r>
              <a:rPr lang="en-US" dirty="0"/>
              <a:t>Windows</a:t>
            </a:r>
            <a:r>
              <a:rPr lang="th-TH" dirty="0"/>
              <a:t> </a:t>
            </a:r>
            <a:r>
              <a:rPr lang="en-US" dirty="0"/>
              <a:t>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1CB1-917E-5943-AC54-21A13241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กดปุ่ม </a:t>
            </a:r>
            <a:r>
              <a:rPr lang="en-US" dirty="0"/>
              <a:t>next </a:t>
            </a:r>
            <a:r>
              <a:rPr lang="th-TH" dirty="0"/>
              <a:t>ไปจนถึงหน้าสุดท้าย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11BF-F8B2-6E4B-BBCB-5121BBF51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EBDC3-B0B5-1C45-A44E-55ADB879B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336C1-7297-FC43-A6A2-0E8E433B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8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D2D39-3C58-3847-8345-28D431F08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600"/>
            <a:ext cx="4876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57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4: EXPORT AN ANONYMOUS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buz.js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Buz</a:t>
            </a:r>
            <a:r>
              <a:rPr lang="en-US" dirty="0"/>
              <a:t> = function () {}; </a:t>
            </a:r>
          </a:p>
          <a:p>
            <a:pPr marL="0" indent="0">
              <a:buNone/>
            </a:pPr>
            <a:r>
              <a:rPr lang="en-US" dirty="0" err="1"/>
              <a:t>Buz.prototype.log</a:t>
            </a:r>
            <a:r>
              <a:rPr lang="en-US" dirty="0"/>
              <a:t> = function () { 	</a:t>
            </a:r>
            <a:r>
              <a:rPr lang="en-US" dirty="0" err="1"/>
              <a:t>console.log</a:t>
            </a:r>
            <a:r>
              <a:rPr lang="en-US" dirty="0"/>
              <a:t>('</a:t>
            </a:r>
            <a:r>
              <a:rPr lang="en-US" dirty="0" err="1"/>
              <a:t>buz</a:t>
            </a:r>
            <a:r>
              <a:rPr lang="en-US" dirty="0"/>
              <a:t>!'); </a:t>
            </a:r>
          </a:p>
          <a:p>
            <a:pPr marL="0" indent="0">
              <a:buNone/>
            </a:pPr>
            <a:r>
              <a:rPr lang="en-US" dirty="0"/>
              <a:t>}; </a:t>
            </a:r>
          </a:p>
          <a:p>
            <a:pPr marL="0" indent="0">
              <a:buNone/>
            </a:pPr>
            <a:r>
              <a:rPr lang="en-US" dirty="0" err="1"/>
              <a:t>module.exports</a:t>
            </a:r>
            <a:r>
              <a:rPr lang="en-US" dirty="0"/>
              <a:t> = new </a:t>
            </a:r>
            <a:r>
              <a:rPr lang="en-US" dirty="0" err="1"/>
              <a:t>Buz</a:t>
            </a:r>
            <a:r>
              <a:rPr lang="en-US" dirty="0"/>
              <a:t>();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app.js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buz</a:t>
            </a:r>
            <a:r>
              <a:rPr lang="en-US" dirty="0"/>
              <a:t> = require('./</a:t>
            </a:r>
            <a:r>
              <a:rPr lang="en-US" dirty="0" err="1"/>
              <a:t>buz.js</a:t>
            </a:r>
            <a:r>
              <a:rPr lang="en-US" dirty="0"/>
              <a:t>'); </a:t>
            </a:r>
          </a:p>
          <a:p>
            <a:pPr marL="0" indent="0">
              <a:buNone/>
            </a:pPr>
            <a:r>
              <a:rPr lang="en-US" dirty="0" err="1"/>
              <a:t>buz.log</a:t>
            </a:r>
            <a:r>
              <a:rPr lang="en-US" dirty="0"/>
              <a:t>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80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5252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5: EXPORT A NAMED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baz.js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Baz = function () {}; </a:t>
            </a:r>
          </a:p>
          <a:p>
            <a:pPr marL="0" indent="0">
              <a:buNone/>
            </a:pPr>
            <a:r>
              <a:rPr lang="en-US" dirty="0" err="1"/>
              <a:t>Baz.prototype.log</a:t>
            </a:r>
            <a:r>
              <a:rPr lang="en-US" dirty="0"/>
              <a:t> = function () { 	</a:t>
            </a:r>
            <a:r>
              <a:rPr lang="en-US" dirty="0" err="1"/>
              <a:t>console.log</a:t>
            </a:r>
            <a:r>
              <a:rPr lang="en-US" dirty="0"/>
              <a:t>('</a:t>
            </a:r>
            <a:r>
              <a:rPr lang="en-US" dirty="0" err="1"/>
              <a:t>baz</a:t>
            </a:r>
            <a:r>
              <a:rPr lang="en-US" dirty="0"/>
              <a:t>!'); </a:t>
            </a:r>
          </a:p>
          <a:p>
            <a:pPr marL="0" indent="0">
              <a:buNone/>
            </a:pPr>
            <a:r>
              <a:rPr lang="en-US" dirty="0"/>
              <a:t>}; </a:t>
            </a:r>
          </a:p>
          <a:p>
            <a:pPr marL="0" indent="0">
              <a:buNone/>
            </a:pPr>
            <a:r>
              <a:rPr lang="en-US" dirty="0" err="1"/>
              <a:t>exports.Baz</a:t>
            </a:r>
            <a:r>
              <a:rPr lang="en-US" dirty="0"/>
              <a:t> = new Baz();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app.js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baz</a:t>
            </a:r>
            <a:r>
              <a:rPr lang="en-US" dirty="0"/>
              <a:t> = require('./</a:t>
            </a:r>
            <a:r>
              <a:rPr lang="en-US" dirty="0" err="1"/>
              <a:t>baz.js</a:t>
            </a:r>
            <a:r>
              <a:rPr lang="en-US" dirty="0"/>
              <a:t>').Baz; </a:t>
            </a:r>
          </a:p>
          <a:p>
            <a:pPr marL="0" indent="0">
              <a:buNone/>
            </a:pPr>
            <a:r>
              <a:rPr lang="en-US" dirty="0" err="1"/>
              <a:t>baz.log</a:t>
            </a:r>
            <a:r>
              <a:rPr lang="en-US" dirty="0"/>
              <a:t>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81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51328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6: EXPORT AN ANONYMOUS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doo.js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Doo = function () {}; </a:t>
            </a:r>
          </a:p>
          <a:p>
            <a:pPr marL="0" indent="0">
              <a:buNone/>
            </a:pPr>
            <a:r>
              <a:rPr lang="en-US" dirty="0" err="1"/>
              <a:t>Doo.prototype.log</a:t>
            </a:r>
            <a:r>
              <a:rPr lang="en-US" dirty="0"/>
              <a:t> = function () { 	</a:t>
            </a:r>
            <a:r>
              <a:rPr lang="en-US" dirty="0" err="1"/>
              <a:t>console.log</a:t>
            </a:r>
            <a:r>
              <a:rPr lang="en-US" dirty="0"/>
              <a:t>('doo!'); </a:t>
            </a:r>
          </a:p>
          <a:p>
            <a:pPr marL="0" indent="0">
              <a:buNone/>
            </a:pPr>
            <a:r>
              <a:rPr lang="en-US" dirty="0"/>
              <a:t>} </a:t>
            </a:r>
          </a:p>
          <a:p>
            <a:pPr marL="0" indent="0">
              <a:buNone/>
            </a:pPr>
            <a:r>
              <a:rPr lang="en-US" dirty="0" err="1"/>
              <a:t>module.exports</a:t>
            </a:r>
            <a:r>
              <a:rPr lang="en-US" dirty="0"/>
              <a:t> = Doo;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app.js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Doo = require('./</a:t>
            </a:r>
            <a:r>
              <a:rPr lang="en-US" dirty="0" err="1"/>
              <a:t>doo.js</a:t>
            </a:r>
            <a:r>
              <a:rPr lang="en-US" dirty="0"/>
              <a:t>');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doo = new Doo(); </a:t>
            </a:r>
          </a:p>
          <a:p>
            <a:pPr marL="0" indent="0">
              <a:buNone/>
            </a:pPr>
            <a:r>
              <a:rPr lang="en-US" dirty="0" err="1"/>
              <a:t>doo.log</a:t>
            </a:r>
            <a:r>
              <a:rPr lang="en-US" dirty="0"/>
              <a:t>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82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50953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 7: EXPORT A NAMED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qux.js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Qux</a:t>
            </a:r>
            <a:r>
              <a:rPr lang="en-US" dirty="0"/>
              <a:t> = function () {}; </a:t>
            </a:r>
          </a:p>
          <a:p>
            <a:pPr marL="0" indent="0">
              <a:buNone/>
            </a:pPr>
            <a:r>
              <a:rPr lang="en-US" dirty="0" err="1"/>
              <a:t>Qux.prototype.log</a:t>
            </a:r>
            <a:r>
              <a:rPr lang="en-US" dirty="0"/>
              <a:t> = function () { 	</a:t>
            </a:r>
            <a:r>
              <a:rPr lang="en-US" dirty="0" err="1"/>
              <a:t>console.log</a:t>
            </a:r>
            <a:r>
              <a:rPr lang="en-US" dirty="0"/>
              <a:t>('</a:t>
            </a:r>
            <a:r>
              <a:rPr lang="en-US" dirty="0" err="1"/>
              <a:t>baz</a:t>
            </a:r>
            <a:r>
              <a:rPr lang="en-US" dirty="0"/>
              <a:t>!'); </a:t>
            </a:r>
          </a:p>
          <a:p>
            <a:pPr marL="0" indent="0">
              <a:buNone/>
            </a:pPr>
            <a:r>
              <a:rPr lang="en-US" dirty="0"/>
              <a:t>}; </a:t>
            </a:r>
          </a:p>
          <a:p>
            <a:pPr marL="0" indent="0">
              <a:buNone/>
            </a:pPr>
            <a:r>
              <a:rPr lang="en-US" dirty="0" err="1"/>
              <a:t>exports.Qux</a:t>
            </a:r>
            <a:r>
              <a:rPr lang="en-US" dirty="0"/>
              <a:t> = </a:t>
            </a:r>
            <a:r>
              <a:rPr lang="en-US" dirty="0" err="1"/>
              <a:t>Qux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app.js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Qux</a:t>
            </a:r>
            <a:r>
              <a:rPr lang="en-US" dirty="0"/>
              <a:t> = require('./</a:t>
            </a:r>
            <a:r>
              <a:rPr lang="en-US" dirty="0" err="1"/>
              <a:t>qux.js</a:t>
            </a:r>
            <a:r>
              <a:rPr lang="en-US" dirty="0"/>
              <a:t>').</a:t>
            </a:r>
            <a:r>
              <a:rPr lang="en-US" dirty="0" err="1"/>
              <a:t>Qux</a:t>
            </a:r>
            <a:r>
              <a:rPr lang="en-US" dirty="0"/>
              <a:t>; 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qux</a:t>
            </a:r>
            <a:r>
              <a:rPr lang="en-US" dirty="0"/>
              <a:t> = new </a:t>
            </a:r>
            <a:r>
              <a:rPr lang="en-US" dirty="0" err="1"/>
              <a:t>Qux</a:t>
            </a:r>
            <a:r>
              <a:rPr lang="en-US" dirty="0"/>
              <a:t>(); </a:t>
            </a:r>
          </a:p>
          <a:p>
            <a:pPr marL="0" indent="0">
              <a:buNone/>
            </a:pPr>
            <a:r>
              <a:rPr lang="en-US" dirty="0" err="1"/>
              <a:t>qux.log</a:t>
            </a:r>
            <a:r>
              <a:rPr lang="en-US" dirty="0"/>
              <a:t>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83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2068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การจัดการเหตุการณ์ต่างๆ (</a:t>
            </a:r>
            <a:r>
              <a:rPr lang="en-US"/>
              <a:t>Event Handling)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http = require('http'); 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server = </a:t>
            </a:r>
            <a:r>
              <a:rPr lang="en-US" dirty="0" err="1"/>
              <a:t>http.createServer</a:t>
            </a:r>
            <a:r>
              <a:rPr lang="en-US" dirty="0"/>
              <a:t>().listen(8000);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server.on</a:t>
            </a:r>
            <a:r>
              <a:rPr lang="en-US" dirty="0"/>
              <a:t>('request', function (</a:t>
            </a:r>
            <a:r>
              <a:rPr lang="en-US" dirty="0" err="1"/>
              <a:t>req</a:t>
            </a:r>
            <a:r>
              <a:rPr lang="en-US" dirty="0"/>
              <a:t>, res) {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res.writeHead</a:t>
            </a:r>
            <a:r>
              <a:rPr lang="en-US" dirty="0"/>
              <a:t>(200,{'</a:t>
            </a:r>
            <a:r>
              <a:rPr lang="en-US" dirty="0" err="1"/>
              <a:t>Content-Type':'text</a:t>
            </a:r>
            <a:r>
              <a:rPr lang="en-US" dirty="0"/>
              <a:t>/plain'});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res.end</a:t>
            </a:r>
            <a:r>
              <a:rPr lang="en-US" dirty="0"/>
              <a:t>('yes you can\n');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console.log</a:t>
            </a:r>
            <a:r>
              <a:rPr lang="en-US" dirty="0"/>
              <a:t>("server running port 8000"); 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84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1421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FD270F-A80D-B34C-BEDD-05915CA3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40EE33-1694-4844-9D05-020F53811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Node.js Programming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4600C-C2DD-1047-BFD7-8A062CEE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06851-CD2C-B249-B2B1-B83DE4BF3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FB1ED-96FE-974A-BA1A-DDFDE230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85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00893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Synchronous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File : </a:t>
            </a:r>
            <a:r>
              <a:rPr lang="en-US" dirty="0" err="1"/>
              <a:t>sync.js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fs = require('fs');</a:t>
            </a:r>
          </a:p>
          <a:p>
            <a:pPr marL="0" indent="0">
              <a:buNone/>
            </a:pPr>
            <a:r>
              <a:rPr lang="en-US" dirty="0"/>
              <a:t>data = </a:t>
            </a:r>
            <a:r>
              <a:rPr lang="en-US" dirty="0" err="1"/>
              <a:t>fs.readFileSync</a:t>
            </a:r>
            <a:r>
              <a:rPr lang="en-US" dirty="0"/>
              <a:t>('</a:t>
            </a:r>
            <a:r>
              <a:rPr lang="en-US" dirty="0" err="1"/>
              <a:t>abc.txt</a:t>
            </a:r>
            <a:r>
              <a:rPr lang="en-US" dirty="0"/>
              <a:t>', 'utf8');</a:t>
            </a:r>
          </a:p>
          <a:p>
            <a:pPr marL="0" indent="0">
              <a:buNone/>
            </a:pPr>
            <a:r>
              <a:rPr lang="en-US" dirty="0" err="1"/>
              <a:t>console.log</a:t>
            </a:r>
            <a:r>
              <a:rPr lang="en-US" dirty="0"/>
              <a:t>(data);</a:t>
            </a:r>
          </a:p>
          <a:p>
            <a:pPr marL="0" indent="0">
              <a:buNone/>
            </a:pPr>
            <a:r>
              <a:rPr lang="en-US" dirty="0" err="1"/>
              <a:t>console.log</a:t>
            </a:r>
            <a:r>
              <a:rPr lang="en-US" dirty="0"/>
              <a:t>("something else");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86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8783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fs = require("fs");</a:t>
            </a:r>
          </a:p>
          <a:p>
            <a:pPr marL="0" indent="0">
              <a:buNone/>
            </a:pPr>
            <a:r>
              <a:rPr lang="en-US" dirty="0" err="1"/>
              <a:t>fs.readFile</a:t>
            </a:r>
            <a:r>
              <a:rPr lang="en-US" dirty="0"/>
              <a:t>('</a:t>
            </a:r>
            <a:r>
              <a:rPr lang="en-US" dirty="0" err="1"/>
              <a:t>abc.txt</a:t>
            </a:r>
            <a:r>
              <a:rPr lang="en-US" dirty="0"/>
              <a:t>', 'utf8',function(</a:t>
            </a:r>
            <a:r>
              <a:rPr lang="en-US" dirty="0" err="1"/>
              <a:t>err,data</a:t>
            </a:r>
            <a:r>
              <a:rPr lang="en-US" dirty="0"/>
              <a:t>){</a:t>
            </a:r>
          </a:p>
          <a:p>
            <a:pPr marL="0" indent="0">
              <a:buNone/>
            </a:pPr>
            <a:r>
              <a:rPr lang="en-US" dirty="0"/>
              <a:t>    if(!err) {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console.log</a:t>
            </a:r>
            <a:r>
              <a:rPr lang="en-US" dirty="0"/>
              <a:t>(data);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  <a:p>
            <a:pPr marL="0" indent="0">
              <a:buNone/>
            </a:pPr>
            <a:r>
              <a:rPr lang="en-US" dirty="0" err="1"/>
              <a:t>console.log</a:t>
            </a:r>
            <a:r>
              <a:rPr lang="en-US" dirty="0"/>
              <a:t>("something else");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87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7997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3B5CDA5-0984-214E-B302-6CDD1849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module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4E2293-6CD9-6F43-A598-24D0E0269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Control Flow with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DCF8-0444-EC40-B06B-077E3B2B5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5D8E5-5BE2-CE49-AD0D-F397658E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35FC5-DF71-1643-8A27-E6E5EE3B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88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82663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ติดตั้ง </a:t>
            </a:r>
            <a:r>
              <a:rPr lang="en-US" dirty="0" err="1"/>
              <a:t>async</a:t>
            </a:r>
            <a:r>
              <a:rPr lang="en-US" dirty="0"/>
              <a:t>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 </a:t>
            </a:r>
            <a:r>
              <a:rPr lang="en-US" dirty="0"/>
              <a:t>terminal /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เข้าไปที่ </a:t>
            </a:r>
            <a:r>
              <a:rPr lang="en-US" dirty="0"/>
              <a:t>project </a:t>
            </a:r>
            <a:r>
              <a:rPr lang="th-TH" dirty="0"/>
              <a:t>ที่ต้องการติดตั้ง</a:t>
            </a:r>
            <a:endParaRPr lang="en-US" dirty="0"/>
          </a:p>
          <a:p>
            <a:r>
              <a:rPr lang="th-TH" dirty="0"/>
              <a:t>รันคำสั่ง ดังนี้</a:t>
            </a:r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async</a:t>
            </a:r>
            <a:r>
              <a:rPr lang="th-TH" dirty="0"/>
              <a:t> </a:t>
            </a:r>
            <a:r>
              <a:rPr lang="en-US" dirty="0"/>
              <a:t>--save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89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635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CDB0-A890-204B-8210-E6D4CF86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ทดสอบหลังการติดตั้ง </a:t>
            </a:r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2EE77-236B-5845-BB96-3AB1C00E5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เปิดโปรแกรม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th-TH" dirty="0"/>
              <a:t>แล้วพิมพ์คำสั่ง </a:t>
            </a:r>
            <a:r>
              <a:rPr lang="en-US" dirty="0"/>
              <a:t>git --version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D8BA8-EC43-5147-A71A-80333066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DA5D5-4730-0B42-A7A1-B794C166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63622-BA66-EE41-A8C6-4B8B4FD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9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A26D3-D010-B547-855B-D8A638006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399"/>
            <a:ext cx="6172200" cy="410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328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6D9F-E8DC-0146-9691-EF0199C2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861C2-4B28-CA4D-9ADF-7F806C9B0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Waterfall</a:t>
            </a:r>
            <a:r>
              <a:rPr lang="th-TH" dirty="0"/>
              <a:t> การทำงานจะเป็นลำดับขั้นทำขั้นแรกเสร็จก่อนแล้วถึงจะทำขั้นต่อไป ถ้ามี </a:t>
            </a:r>
            <a:r>
              <a:rPr lang="en-US" dirty="0"/>
              <a:t>error </a:t>
            </a:r>
            <a:r>
              <a:rPr lang="th-TH" dirty="0"/>
              <a:t>จะหยุดทำงาน</a:t>
            </a:r>
            <a:r>
              <a:rPr lang="en-US" dirty="0"/>
              <a:t> </a:t>
            </a:r>
            <a:r>
              <a:rPr lang="th-TH" dirty="0"/>
              <a:t>ผลลัพธ์ที่ได้จากการรันจะส่งต่อ ๆ กันไปในแต่ละ </a:t>
            </a:r>
            <a:r>
              <a:rPr lang="en-US" dirty="0"/>
              <a:t>function</a:t>
            </a:r>
          </a:p>
          <a:p>
            <a:r>
              <a:rPr lang="en-US" dirty="0"/>
              <a:t>Series </a:t>
            </a:r>
            <a:r>
              <a:rPr lang="th-TH" dirty="0"/>
              <a:t>การทำงานจะเป็นลำดับขั้นทำขั้นแรกเสร็จก่อนแล้วถึงจะทำขั้นต่อไป ถ้ามี </a:t>
            </a:r>
            <a:r>
              <a:rPr lang="en-US" dirty="0"/>
              <a:t>error </a:t>
            </a:r>
            <a:r>
              <a:rPr lang="th-TH" dirty="0"/>
              <a:t>จะหยุดทำงาน ผลลัพธ์ที่ได้จะรวมเป็น </a:t>
            </a:r>
            <a:r>
              <a:rPr lang="en-US" dirty="0"/>
              <a:t>array</a:t>
            </a:r>
          </a:p>
          <a:p>
            <a:r>
              <a:rPr lang="en-US" dirty="0"/>
              <a:t>Parallel </a:t>
            </a:r>
            <a:r>
              <a:rPr lang="th-TH" dirty="0"/>
              <a:t>การทำงานจะเริ่มพร้อมกันทุก </a:t>
            </a:r>
            <a:r>
              <a:rPr lang="en-US" dirty="0"/>
              <a:t>function </a:t>
            </a:r>
            <a:r>
              <a:rPr lang="th-TH" dirty="0"/>
              <a:t>ผลลัพธ์ที่ได้จะรวมเป็น </a:t>
            </a:r>
            <a:r>
              <a:rPr lang="en-US" dirty="0"/>
              <a:t>array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80DF0-C5FC-DA4C-9BB8-96E060D37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54792-4E5D-EF4F-8C8E-AE554C33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79432-E428-744B-9BCC-E3B600FF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6DEFE-BE59-4B1B-B475-A522BC099BD6}" type="slidenum">
              <a:rPr lang="en-US" smtClean="0"/>
              <a:pPr>
                <a:defRPr/>
              </a:pPr>
              <a:t>90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00531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 err="1"/>
              <a:t>async.waterfall</a:t>
            </a:r>
            <a:r>
              <a:rPr lang="en-US" sz="1600" dirty="0"/>
              <a:t>([</a:t>
            </a:r>
          </a:p>
          <a:p>
            <a:pPr marL="0" indent="0">
              <a:buNone/>
            </a:pPr>
            <a:r>
              <a:rPr lang="en-US" sz="1600" dirty="0"/>
              <a:t>    function(callback) {</a:t>
            </a:r>
          </a:p>
          <a:p>
            <a:pPr marL="0" indent="0">
              <a:buNone/>
            </a:pPr>
            <a:r>
              <a:rPr lang="en-US" sz="1600" dirty="0"/>
              <a:t>        callback(null, 'one', 'two');</a:t>
            </a:r>
          </a:p>
          <a:p>
            <a:pPr marL="0" indent="0">
              <a:buNone/>
            </a:pPr>
            <a:r>
              <a:rPr lang="en-US" sz="1600" dirty="0"/>
              <a:t>    },</a:t>
            </a:r>
          </a:p>
          <a:p>
            <a:pPr marL="0" indent="0">
              <a:buNone/>
            </a:pPr>
            <a:r>
              <a:rPr lang="en-US" sz="1600" dirty="0"/>
              <a:t>    function(arg1, arg2, callback) {</a:t>
            </a:r>
          </a:p>
          <a:p>
            <a:pPr marL="0" indent="0">
              <a:buNone/>
            </a:pPr>
            <a:r>
              <a:rPr lang="en-US" sz="1600" dirty="0"/>
              <a:t>        // arg1 now equals 'one' and arg2 now equals 'two'</a:t>
            </a:r>
          </a:p>
          <a:p>
            <a:pPr marL="0" indent="0">
              <a:buNone/>
            </a:pPr>
            <a:r>
              <a:rPr lang="en-US" sz="1600" dirty="0"/>
              <a:t>        callback(null, 'three');</a:t>
            </a:r>
          </a:p>
          <a:p>
            <a:pPr marL="0" indent="0">
              <a:buNone/>
            </a:pPr>
            <a:r>
              <a:rPr lang="en-US" sz="1600" dirty="0"/>
              <a:t>    },</a:t>
            </a:r>
          </a:p>
          <a:p>
            <a:pPr marL="0" indent="0">
              <a:buNone/>
            </a:pPr>
            <a:r>
              <a:rPr lang="en-US" sz="1600" dirty="0"/>
              <a:t>    function(arg1, callback) {</a:t>
            </a:r>
          </a:p>
          <a:p>
            <a:pPr marL="0" indent="0">
              <a:buNone/>
            </a:pPr>
            <a:r>
              <a:rPr lang="en-US" sz="1600" dirty="0"/>
              <a:t>        // arg1 now equals 'three'</a:t>
            </a:r>
          </a:p>
          <a:p>
            <a:pPr marL="0" indent="0">
              <a:buNone/>
            </a:pPr>
            <a:r>
              <a:rPr lang="en-US" sz="1600" dirty="0"/>
              <a:t>        callback(null, 'done');</a:t>
            </a:r>
          </a:p>
          <a:p>
            <a:pPr marL="0" indent="0">
              <a:buNone/>
            </a:pPr>
            <a:r>
              <a:rPr lang="en-US" sz="1600" dirty="0"/>
              <a:t>    }</a:t>
            </a:r>
          </a:p>
          <a:p>
            <a:pPr marL="0" indent="0">
              <a:buNone/>
            </a:pPr>
            <a:r>
              <a:rPr lang="en-US" sz="1600" dirty="0"/>
              <a:t>], function (err, result) {</a:t>
            </a:r>
          </a:p>
          <a:p>
            <a:pPr marL="0" indent="0">
              <a:buNone/>
            </a:pPr>
            <a:r>
              <a:rPr lang="en-US" sz="1600" dirty="0"/>
              <a:t>    // result now equals 'done'</a:t>
            </a:r>
          </a:p>
          <a:p>
            <a:pPr marL="0" indent="0">
              <a:buNone/>
            </a:pPr>
            <a:r>
              <a:rPr lang="en-US" sz="1600" dirty="0"/>
              <a:t>});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91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30570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 err="1"/>
              <a:t>async.series</a:t>
            </a:r>
            <a:r>
              <a:rPr lang="en-US" sz="1600" dirty="0"/>
              <a:t>([</a:t>
            </a:r>
          </a:p>
          <a:p>
            <a:pPr marL="0" indent="0">
              <a:buNone/>
            </a:pPr>
            <a:r>
              <a:rPr lang="en-US" sz="1600" dirty="0"/>
              <a:t>    function(callback) {</a:t>
            </a:r>
          </a:p>
          <a:p>
            <a:pPr marL="0" indent="0">
              <a:buNone/>
            </a:pPr>
            <a:r>
              <a:rPr lang="en-US" sz="1600" dirty="0"/>
              <a:t>        // do some stuff ...</a:t>
            </a:r>
          </a:p>
          <a:p>
            <a:pPr marL="0" indent="0">
              <a:buNone/>
            </a:pPr>
            <a:r>
              <a:rPr lang="en-US" sz="1600" dirty="0"/>
              <a:t>        callback(null, 'one');</a:t>
            </a:r>
          </a:p>
          <a:p>
            <a:pPr marL="0" indent="0">
              <a:buNone/>
            </a:pPr>
            <a:r>
              <a:rPr lang="en-US" sz="1600" dirty="0"/>
              <a:t>    },</a:t>
            </a:r>
          </a:p>
          <a:p>
            <a:pPr marL="0" indent="0">
              <a:buNone/>
            </a:pPr>
            <a:r>
              <a:rPr lang="en-US" sz="1600" dirty="0"/>
              <a:t>    function(callback) {</a:t>
            </a:r>
          </a:p>
          <a:p>
            <a:pPr marL="0" indent="0">
              <a:buNone/>
            </a:pPr>
            <a:r>
              <a:rPr lang="en-US" sz="1600" dirty="0"/>
              <a:t>        // do some more stuff ...</a:t>
            </a:r>
          </a:p>
          <a:p>
            <a:pPr marL="0" indent="0">
              <a:buNone/>
            </a:pPr>
            <a:r>
              <a:rPr lang="en-US" sz="1600" dirty="0"/>
              <a:t>        callback(null, 'two');</a:t>
            </a:r>
          </a:p>
          <a:p>
            <a:pPr marL="0" indent="0">
              <a:buNone/>
            </a:pPr>
            <a:r>
              <a:rPr lang="en-US" sz="1600" dirty="0"/>
              <a:t>    }</a:t>
            </a:r>
          </a:p>
          <a:p>
            <a:pPr marL="0" indent="0">
              <a:buNone/>
            </a:pPr>
            <a:r>
              <a:rPr lang="en-US" sz="1600" dirty="0"/>
              <a:t>],</a:t>
            </a:r>
          </a:p>
          <a:p>
            <a:pPr marL="0" indent="0">
              <a:buNone/>
            </a:pPr>
            <a:r>
              <a:rPr lang="en-US" sz="1600" dirty="0"/>
              <a:t>// optional callback</a:t>
            </a:r>
          </a:p>
          <a:p>
            <a:pPr marL="0" indent="0">
              <a:buNone/>
            </a:pPr>
            <a:r>
              <a:rPr lang="en-US" sz="1600" dirty="0"/>
              <a:t>function(err, results) {</a:t>
            </a:r>
          </a:p>
          <a:p>
            <a:pPr marL="0" indent="0">
              <a:buNone/>
            </a:pPr>
            <a:r>
              <a:rPr lang="en-US" sz="1600" dirty="0"/>
              <a:t>    // results is now equal to ['one', 'two']</a:t>
            </a:r>
          </a:p>
          <a:p>
            <a:pPr marL="0" indent="0">
              <a:buNone/>
            </a:pPr>
            <a:r>
              <a:rPr lang="en-US" sz="1600" dirty="0"/>
              <a:t>});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92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45351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/>
              <a:t>async.parallel</a:t>
            </a:r>
            <a:r>
              <a:rPr lang="en-US" sz="1200" dirty="0"/>
              <a:t>([</a:t>
            </a:r>
          </a:p>
          <a:p>
            <a:pPr marL="0" indent="0">
              <a:buNone/>
            </a:pPr>
            <a:r>
              <a:rPr lang="en-US" sz="1200" dirty="0"/>
              <a:t>    function(callback) {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setTimeout</a:t>
            </a:r>
            <a:r>
              <a:rPr lang="en-US" sz="1200" dirty="0"/>
              <a:t>(function() {</a:t>
            </a:r>
          </a:p>
          <a:p>
            <a:pPr marL="0" indent="0">
              <a:buNone/>
            </a:pPr>
            <a:r>
              <a:rPr lang="en-US" sz="1200" dirty="0"/>
              <a:t>            </a:t>
            </a:r>
            <a:r>
              <a:rPr lang="en-US" sz="1200" dirty="0" err="1"/>
              <a:t>console.log</a:t>
            </a:r>
            <a:r>
              <a:rPr lang="en-US" sz="1200" dirty="0"/>
              <a:t>('one');</a:t>
            </a:r>
          </a:p>
          <a:p>
            <a:pPr marL="0" indent="0">
              <a:buNone/>
            </a:pPr>
            <a:r>
              <a:rPr lang="en-US" sz="1200" dirty="0"/>
              <a:t>            callback(null, 'one');</a:t>
            </a:r>
          </a:p>
          <a:p>
            <a:pPr marL="0" indent="0">
              <a:buNone/>
            </a:pPr>
            <a:r>
              <a:rPr lang="en-US" sz="1200" dirty="0"/>
              <a:t>        }, 200);</a:t>
            </a:r>
          </a:p>
          <a:p>
            <a:pPr marL="0" indent="0">
              <a:buNone/>
            </a:pPr>
            <a:r>
              <a:rPr lang="en-US" sz="1200" dirty="0"/>
              <a:t>    },</a:t>
            </a:r>
          </a:p>
          <a:p>
            <a:pPr marL="0" indent="0">
              <a:buNone/>
            </a:pPr>
            <a:r>
              <a:rPr lang="en-US" sz="1200" dirty="0"/>
              <a:t>    function(callback) {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setTimeout</a:t>
            </a:r>
            <a:r>
              <a:rPr lang="en-US" sz="1200" dirty="0"/>
              <a:t>(function() {</a:t>
            </a:r>
          </a:p>
          <a:p>
            <a:pPr marL="0" indent="0">
              <a:buNone/>
            </a:pPr>
            <a:r>
              <a:rPr lang="en-US" sz="1200" dirty="0"/>
              <a:t>            </a:t>
            </a:r>
            <a:r>
              <a:rPr lang="en-US" sz="1200" dirty="0" err="1"/>
              <a:t>console.log</a:t>
            </a:r>
            <a:r>
              <a:rPr lang="en-US" sz="1200" dirty="0"/>
              <a:t>('two');</a:t>
            </a:r>
          </a:p>
          <a:p>
            <a:pPr marL="0" indent="0">
              <a:buNone/>
            </a:pPr>
            <a:r>
              <a:rPr lang="en-US" sz="1200" dirty="0"/>
              <a:t>            callback(null, 'two');</a:t>
            </a:r>
          </a:p>
          <a:p>
            <a:pPr marL="0" indent="0">
              <a:buNone/>
            </a:pPr>
            <a:r>
              <a:rPr lang="en-US" sz="1200" dirty="0"/>
              <a:t>        }, 100);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],</a:t>
            </a:r>
          </a:p>
          <a:p>
            <a:pPr marL="0" indent="0">
              <a:buNone/>
            </a:pPr>
            <a:r>
              <a:rPr lang="en-US" sz="1200" dirty="0"/>
              <a:t>// optional callback</a:t>
            </a:r>
          </a:p>
          <a:p>
            <a:pPr marL="0" indent="0">
              <a:buNone/>
            </a:pPr>
            <a:r>
              <a:rPr lang="en-US" sz="1200" dirty="0"/>
              <a:t>function(err, results) {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console.dir</a:t>
            </a:r>
            <a:r>
              <a:rPr lang="en-US" sz="1200" dirty="0"/>
              <a:t>(results);</a:t>
            </a:r>
          </a:p>
          <a:p>
            <a:pPr marL="0" indent="0">
              <a:buNone/>
            </a:pPr>
            <a:r>
              <a:rPr lang="en-US" sz="1200" dirty="0"/>
              <a:t>});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93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22424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E980-3652-C947-8F0C-F6B4F864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C2A5E-58E8-1A40-A559-9C08FFBF2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 rest </a:t>
            </a:r>
            <a:r>
              <a:rPr lang="en-US" dirty="0" err="1"/>
              <a:t>api</a:t>
            </a:r>
            <a:r>
              <a:rPr lang="en-US" dirty="0"/>
              <a:t> with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2A65-1BCD-6340-986A-A96B351D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A870C-EB1A-7E4A-B6EC-F818D341C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23B34-EAB4-A94D-82E1-62EDD8B0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BDCF5-C1F1-473E-AC20-EDEE5E74ECB0}" type="slidenum">
              <a:rPr lang="en-US" smtClean="0"/>
              <a:pPr>
                <a:defRPr/>
              </a:pPr>
              <a:t>94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37037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 framework 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การติดตั้ง และการเตรียมการ</a:t>
            </a:r>
            <a:r>
              <a:rPr lang="en-US" dirty="0"/>
              <a:t> </a:t>
            </a:r>
          </a:p>
          <a:p>
            <a:r>
              <a:rPr lang="en-US" dirty="0" err="1"/>
              <a:t>npm</a:t>
            </a:r>
            <a:r>
              <a:rPr lang="en-US" dirty="0"/>
              <a:t> install express --save</a:t>
            </a:r>
          </a:p>
          <a:p>
            <a:endParaRPr lang="en-US" dirty="0"/>
          </a:p>
          <a:p>
            <a:r>
              <a:rPr lang="en-US" dirty="0"/>
              <a:t>File : </a:t>
            </a:r>
            <a:r>
              <a:rPr lang="en-US" dirty="0" err="1"/>
              <a:t>app.js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express = require('express');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app = express();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server = require('http').Server(app);</a:t>
            </a:r>
          </a:p>
          <a:p>
            <a:pPr marL="0" indent="0">
              <a:buNone/>
            </a:pPr>
            <a:r>
              <a:rPr lang="en-US" dirty="0" err="1"/>
              <a:t>server.listen</a:t>
            </a:r>
            <a:r>
              <a:rPr lang="en-US" dirty="0"/>
              <a:t>(8000);</a:t>
            </a:r>
          </a:p>
          <a:p>
            <a:pPr marL="0" indent="0">
              <a:buNone/>
            </a:pPr>
            <a:r>
              <a:rPr lang="en-US" dirty="0" err="1"/>
              <a:t>app.use</a:t>
            </a:r>
            <a:r>
              <a:rPr lang="en-US" dirty="0"/>
              <a:t>(</a:t>
            </a:r>
            <a:r>
              <a:rPr lang="en-US" dirty="0" err="1"/>
              <a:t>express.static</a:t>
            </a:r>
            <a:r>
              <a:rPr lang="en-US" dirty="0"/>
              <a:t>('web'));</a:t>
            </a:r>
          </a:p>
          <a:p>
            <a:pPr marL="0" indent="0">
              <a:buNone/>
            </a:pPr>
            <a:r>
              <a:rPr lang="en-US" dirty="0" err="1"/>
              <a:t>console.log</a:t>
            </a:r>
            <a:r>
              <a:rPr lang="en-US" dirty="0"/>
              <a:t>("server running port 8000");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95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2552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การใช้งาน </a:t>
            </a:r>
            <a:r>
              <a:rPr lang="en-US"/>
              <a:t>URL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methods</a:t>
            </a:r>
          </a:p>
          <a:p>
            <a:pPr marL="0" indent="0">
              <a:buNone/>
            </a:pPr>
            <a:r>
              <a:rPr lang="en-US" dirty="0" err="1"/>
              <a:t>app.get</a:t>
            </a:r>
            <a:r>
              <a:rPr lang="en-US" dirty="0"/>
              <a:t>('/', function (</a:t>
            </a:r>
            <a:r>
              <a:rPr lang="en-US" dirty="0" err="1"/>
              <a:t>req</a:t>
            </a:r>
            <a:r>
              <a:rPr lang="en-US" dirty="0"/>
              <a:t>, res)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res.render</a:t>
            </a:r>
            <a:r>
              <a:rPr lang="en-US" dirty="0"/>
              <a:t>('index', {</a:t>
            </a:r>
          </a:p>
          <a:p>
            <a:pPr marL="0" indent="0">
              <a:buNone/>
            </a:pPr>
            <a:r>
              <a:rPr lang="en-US" dirty="0"/>
              <a:t>	title : "hello“, </a:t>
            </a:r>
          </a:p>
          <a:p>
            <a:pPr marL="0" indent="0">
              <a:buNone/>
            </a:pPr>
            <a:r>
              <a:rPr lang="en-US" dirty="0"/>
              <a:t>	message : “my world”</a:t>
            </a:r>
          </a:p>
          <a:p>
            <a:pPr marL="0" indent="0">
              <a:buNone/>
            </a:pPr>
            <a:r>
              <a:rPr lang="en-US" dirty="0"/>
              <a:t>    });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app.post</a:t>
            </a:r>
            <a:r>
              <a:rPr lang="en-US" dirty="0"/>
              <a:t>('/', function (</a:t>
            </a:r>
            <a:r>
              <a:rPr lang="en-US" dirty="0" err="1"/>
              <a:t>req</a:t>
            </a:r>
            <a:r>
              <a:rPr lang="en-US" dirty="0"/>
              <a:t>, res)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res.send</a:t>
            </a:r>
            <a:r>
              <a:rPr lang="en-US" dirty="0"/>
              <a:t>('POST request to the homepage');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96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55242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การใช้งาน </a:t>
            </a:r>
            <a:r>
              <a:rPr lang="en-US"/>
              <a:t>URL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paths</a:t>
            </a:r>
          </a:p>
          <a:p>
            <a:pPr marL="0" indent="0">
              <a:buNone/>
            </a:pPr>
            <a:r>
              <a:rPr lang="en-US" dirty="0"/>
              <a:t>/</a:t>
            </a:r>
            <a:r>
              <a:rPr lang="en-US" dirty="0" err="1"/>
              <a:t>ab?cd</a:t>
            </a:r>
            <a:r>
              <a:rPr lang="en-US" dirty="0"/>
              <a:t> =  match </a:t>
            </a:r>
            <a:r>
              <a:rPr lang="en-US" dirty="0" err="1"/>
              <a:t>acd</a:t>
            </a:r>
            <a:r>
              <a:rPr lang="en-US" dirty="0"/>
              <a:t> and </a:t>
            </a:r>
            <a:r>
              <a:rPr lang="en-US" dirty="0" err="1"/>
              <a:t>abcd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/</a:t>
            </a:r>
            <a:r>
              <a:rPr lang="en-US" dirty="0" err="1"/>
              <a:t>ab+cd</a:t>
            </a:r>
            <a:r>
              <a:rPr lang="en-US" dirty="0"/>
              <a:t> = match </a:t>
            </a:r>
            <a:r>
              <a:rPr lang="en-US" dirty="0" err="1"/>
              <a:t>abcd</a:t>
            </a:r>
            <a:r>
              <a:rPr lang="en-US" dirty="0"/>
              <a:t>, </a:t>
            </a:r>
            <a:r>
              <a:rPr lang="en-US" dirty="0" err="1"/>
              <a:t>abbcd</a:t>
            </a:r>
            <a:r>
              <a:rPr lang="en-US" dirty="0"/>
              <a:t>, </a:t>
            </a:r>
            <a:r>
              <a:rPr lang="en-US" dirty="0" err="1"/>
              <a:t>abbbcd</a:t>
            </a:r>
            <a:r>
              <a:rPr lang="en-US" dirty="0"/>
              <a:t>, and so on.</a:t>
            </a:r>
          </a:p>
          <a:p>
            <a:pPr marL="0" indent="0">
              <a:buNone/>
            </a:pPr>
            <a:r>
              <a:rPr lang="en-US" dirty="0"/>
              <a:t>/ab*cd = match </a:t>
            </a:r>
            <a:r>
              <a:rPr lang="en-US" dirty="0" err="1"/>
              <a:t>abcd</a:t>
            </a:r>
            <a:r>
              <a:rPr lang="en-US" dirty="0"/>
              <a:t>, </a:t>
            </a:r>
            <a:r>
              <a:rPr lang="en-US" dirty="0" err="1"/>
              <a:t>abxcd</a:t>
            </a:r>
            <a:r>
              <a:rPr lang="en-US" dirty="0"/>
              <a:t>, </a:t>
            </a:r>
            <a:r>
              <a:rPr lang="en-US" dirty="0" err="1"/>
              <a:t>abRANDOMcd</a:t>
            </a:r>
            <a:r>
              <a:rPr lang="en-US" dirty="0"/>
              <a:t>, ab123cd, and so on.</a:t>
            </a:r>
          </a:p>
          <a:p>
            <a:pPr marL="0" indent="0">
              <a:buNone/>
            </a:pPr>
            <a:r>
              <a:rPr lang="en-US" dirty="0"/>
              <a:t>/ab(cd)?e = match /</a:t>
            </a:r>
            <a:r>
              <a:rPr lang="en-US" dirty="0" err="1"/>
              <a:t>abe</a:t>
            </a:r>
            <a:r>
              <a:rPr lang="en-US" dirty="0"/>
              <a:t> and /</a:t>
            </a:r>
            <a:r>
              <a:rPr lang="en-US" dirty="0" err="1"/>
              <a:t>abcde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/a/ = match anything with an “a” in the route name.</a:t>
            </a:r>
          </a:p>
          <a:p>
            <a:pPr marL="0" indent="0">
              <a:buNone/>
            </a:pPr>
            <a:r>
              <a:rPr lang="en-US" dirty="0"/>
              <a:t>/.*fly$/ = match butterfly and dragonfly, but not </a:t>
            </a:r>
            <a:r>
              <a:rPr lang="en-US" dirty="0" err="1"/>
              <a:t>butterflyman</a:t>
            </a:r>
            <a:r>
              <a:rPr lang="en-US" dirty="0"/>
              <a:t>, dragonfly man, and so 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97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43394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การใช้งาน </a:t>
            </a:r>
            <a:r>
              <a:rPr lang="en-US"/>
              <a:t>URL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parameters</a:t>
            </a:r>
          </a:p>
          <a:p>
            <a:pPr marL="0" indent="0">
              <a:buNone/>
            </a:pPr>
            <a:r>
              <a:rPr lang="en-US" dirty="0"/>
              <a:t>Route path: /users/:</a:t>
            </a:r>
            <a:r>
              <a:rPr lang="en-US" dirty="0" err="1"/>
              <a:t>userId</a:t>
            </a:r>
            <a:r>
              <a:rPr lang="en-US" dirty="0"/>
              <a:t>/books/:</a:t>
            </a:r>
            <a:r>
              <a:rPr lang="en-US" dirty="0" err="1"/>
              <a:t>bookId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Request URL: http://localhost:3000/users/34/books/8989</a:t>
            </a:r>
          </a:p>
          <a:p>
            <a:pPr marL="0" indent="0">
              <a:buNone/>
            </a:pPr>
            <a:r>
              <a:rPr lang="en-US" dirty="0" err="1"/>
              <a:t>req.params</a:t>
            </a:r>
            <a:r>
              <a:rPr lang="en-US" dirty="0"/>
              <a:t>: { "</a:t>
            </a:r>
            <a:r>
              <a:rPr lang="en-US" dirty="0" err="1"/>
              <a:t>userId</a:t>
            </a:r>
            <a:r>
              <a:rPr lang="en-US" dirty="0"/>
              <a:t>": "34", "</a:t>
            </a:r>
            <a:r>
              <a:rPr lang="en-US" dirty="0" err="1"/>
              <a:t>bookId</a:t>
            </a:r>
            <a:r>
              <a:rPr lang="en-US" dirty="0"/>
              <a:t>": "8989"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98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10808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การใช้งาน </a:t>
            </a:r>
            <a:r>
              <a:rPr lang="en-US"/>
              <a:t>URL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Route handlers</a:t>
            </a:r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cb0 = function (</a:t>
            </a:r>
            <a:r>
              <a:rPr lang="en-US" sz="1400" dirty="0" err="1"/>
              <a:t>req</a:t>
            </a:r>
            <a:r>
              <a:rPr lang="en-US" sz="1400" dirty="0"/>
              <a:t>, res, next) {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console.log</a:t>
            </a:r>
            <a:r>
              <a:rPr lang="en-US" sz="1400" dirty="0"/>
              <a:t>('CB0');</a:t>
            </a:r>
          </a:p>
          <a:p>
            <a:pPr marL="0" indent="0">
              <a:buNone/>
            </a:pPr>
            <a:r>
              <a:rPr lang="en-US" sz="1400" dirty="0"/>
              <a:t>  next();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cb1 = function (</a:t>
            </a:r>
            <a:r>
              <a:rPr lang="en-US" sz="1400" dirty="0" err="1"/>
              <a:t>req</a:t>
            </a:r>
            <a:r>
              <a:rPr lang="en-US" sz="1400" dirty="0"/>
              <a:t>, res, next) {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console.log</a:t>
            </a:r>
            <a:r>
              <a:rPr lang="en-US" sz="1400" dirty="0"/>
              <a:t>('CB1');</a:t>
            </a:r>
          </a:p>
          <a:p>
            <a:pPr marL="0" indent="0">
              <a:buNone/>
            </a:pPr>
            <a:r>
              <a:rPr lang="en-US" sz="1400" dirty="0"/>
              <a:t>  next();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var</a:t>
            </a:r>
            <a:r>
              <a:rPr lang="en-US" sz="1400" dirty="0"/>
              <a:t> cb2 = function (</a:t>
            </a:r>
            <a:r>
              <a:rPr lang="en-US" sz="1400" dirty="0" err="1"/>
              <a:t>req</a:t>
            </a:r>
            <a:r>
              <a:rPr lang="en-US" sz="1400" dirty="0"/>
              <a:t>, res) {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res.send</a:t>
            </a:r>
            <a:r>
              <a:rPr lang="en-US" sz="1400" dirty="0"/>
              <a:t>('Hello from C!');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app.get</a:t>
            </a:r>
            <a:r>
              <a:rPr lang="en-US" sz="1400" dirty="0"/>
              <a:t>('/example/c', [cb0, cb1, cb2]);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©2003 PnP Solution Co., Ltd.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DEFE-BE59-4B1B-B475-A522BC099BD6}" type="slidenum">
              <a:rPr lang="en-US" smtClean="0"/>
              <a:pPr/>
              <a:t>99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6010171"/>
      </p:ext>
    </p:extLst>
  </p:cSld>
  <p:clrMapOvr>
    <a:masterClrMapping/>
  </p:clrMapOvr>
</p:sld>
</file>

<file path=ppt/theme/theme1.xml><?xml version="1.0" encoding="utf-8"?>
<a:theme xmlns:a="http://schemas.openxmlformats.org/drawingml/2006/main" name="pnpSlide">
  <a:themeElements>
    <a:clrScheme name="pnp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npSlide">
      <a:majorFont>
        <a:latin typeface="Courier New"/>
        <a:ea typeface=""/>
        <a:cs typeface="Angsana New"/>
      </a:majorFont>
      <a:minorFont>
        <a:latin typeface="Courier New"/>
        <a:ea typeface="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cs typeface="Angsana New" pitchFamily="18" charset="-34"/>
          </a:defRPr>
        </a:defPPr>
      </a:lstStyle>
    </a:lnDef>
  </a:objectDefaults>
  <a:extraClrSchemeLst>
    <a:extraClrScheme>
      <a:clrScheme name="pnp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p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p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p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p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p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p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26902</TotalTime>
  <Words>5585</Words>
  <Application>Microsoft Macintosh PowerPoint</Application>
  <PresentationFormat>On-screen Show (4:3)</PresentationFormat>
  <Paragraphs>1355</Paragraphs>
  <Slides>150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60" baseType="lpstr">
      <vt:lpstr>Angsana New</vt:lpstr>
      <vt:lpstr>Arial</vt:lpstr>
      <vt:lpstr>Book Antiqua</vt:lpstr>
      <vt:lpstr>Courier New</vt:lpstr>
      <vt:lpstr>EucrosiaUPC</vt:lpstr>
      <vt:lpstr>Sukhumvit Set Text</vt:lpstr>
      <vt:lpstr>Tahoma</vt:lpstr>
      <vt:lpstr>Times New Roman</vt:lpstr>
      <vt:lpstr>verdana</vt:lpstr>
      <vt:lpstr>pnpSlide</vt:lpstr>
      <vt:lpstr>Node.js</vt:lpstr>
      <vt:lpstr>installation</vt:lpstr>
      <vt:lpstr>GIT for windows</vt:lpstr>
      <vt:lpstr>การติดตั้ง GIT สำหรับ Windows</vt:lpstr>
      <vt:lpstr>การติดตั้ง GIT สำหรับ Windows #2</vt:lpstr>
      <vt:lpstr>การติดตั้ง GIT สำหรับ Windows #3</vt:lpstr>
      <vt:lpstr>การติดตั้ง GIT สำหรับ Windows #4</vt:lpstr>
      <vt:lpstr>การติดตั้ง GIT สำหรับ Windows #5</vt:lpstr>
      <vt:lpstr>ทดสอบหลังการติดตั้ง Git</vt:lpstr>
      <vt:lpstr>Docker for windows</vt:lpstr>
      <vt:lpstr>การติดตั้ง Docker สำหรับ Windows</vt:lpstr>
      <vt:lpstr>การติดตั้ง Docker สำหรับ Windows #2</vt:lpstr>
      <vt:lpstr>การติดตั้ง Docker สำหรับ Windows #3</vt:lpstr>
      <vt:lpstr>การติดตั้ง Docker สำหรับ Windows #4</vt:lpstr>
      <vt:lpstr>Visual studio code</vt:lpstr>
      <vt:lpstr> การติดตั้ง VSC</vt:lpstr>
      <vt:lpstr>Node.js</vt:lpstr>
      <vt:lpstr>การติดตั้ง Node.js</vt:lpstr>
      <vt:lpstr>typescript</vt:lpstr>
      <vt:lpstr>การติดตั้ง Typescript</vt:lpstr>
      <vt:lpstr>postman</vt:lpstr>
      <vt:lpstr>การติดตั้ง postman</vt:lpstr>
      <vt:lpstr>Git</vt:lpstr>
      <vt:lpstr>Overview</vt:lpstr>
      <vt:lpstr>Create a new Git Repository (Remote)</vt:lpstr>
      <vt:lpstr>CONFIGURE TOOLING</vt:lpstr>
      <vt:lpstr>CREATE REPOSITORIES</vt:lpstr>
      <vt:lpstr>MAKE CHANGES</vt:lpstr>
      <vt:lpstr>MAKE CHANGES</vt:lpstr>
      <vt:lpstr>GROUP CHANGES</vt:lpstr>
      <vt:lpstr>GROUP CHANGES</vt:lpstr>
      <vt:lpstr>REFACTOR FILENAMES</vt:lpstr>
      <vt:lpstr>SUPPRESS TRACKING</vt:lpstr>
      <vt:lpstr>SAVE FRAGMENTS</vt:lpstr>
      <vt:lpstr>REVIEW HISTORY</vt:lpstr>
      <vt:lpstr>REDO COMMITS</vt:lpstr>
      <vt:lpstr>SYNCHRONIZE CHANGES</vt:lpstr>
      <vt:lpstr>SYNCHRONIZE CHANGES</vt:lpstr>
      <vt:lpstr>Node.js</vt:lpstr>
      <vt:lpstr>ความรู้เบื้องต้นเกี่ยวกับ Node.js</vt:lpstr>
      <vt:lpstr>ความรู้เบื้องต้นเกี่ยวกับ Node.js</vt:lpstr>
      <vt:lpstr>เลือก version ก่อนการติดตั้ง</vt:lpstr>
      <vt:lpstr>สร้าง node.js simple server</vt:lpstr>
      <vt:lpstr>Node.js การใช้งาน Core APIs</vt:lpstr>
      <vt:lpstr>การตั้งค่า npm สำหรับ project</vt:lpstr>
      <vt:lpstr>คำสั่งต่างๆ ของ npm</vt:lpstr>
      <vt:lpstr>Javascript</vt:lpstr>
      <vt:lpstr>JavaScript</vt:lpstr>
      <vt:lpstr>การแทรก JavaScript ใน HTML </vt:lpstr>
      <vt:lpstr>การเรียกใช้ไฟล์ JavaScript ที่อยู่ภายนอก</vt:lpstr>
      <vt:lpstr>JavaScript Comments</vt:lpstr>
      <vt:lpstr>Variable</vt:lpstr>
      <vt:lpstr>Variable</vt:lpstr>
      <vt:lpstr>Data Types</vt:lpstr>
      <vt:lpstr>Special Characters</vt:lpstr>
      <vt:lpstr>Array</vt:lpstr>
      <vt:lpstr>Arithmetic Operator</vt:lpstr>
      <vt:lpstr>Logical Operator</vt:lpstr>
      <vt:lpstr>Comparison Operator</vt:lpstr>
      <vt:lpstr>Assignment Operators</vt:lpstr>
      <vt:lpstr>if Statement</vt:lpstr>
      <vt:lpstr>if...else if...else Statement</vt:lpstr>
      <vt:lpstr>switch Statement</vt:lpstr>
      <vt:lpstr>for Loop</vt:lpstr>
      <vt:lpstr>while loop</vt:lpstr>
      <vt:lpstr>Do..While</vt:lpstr>
      <vt:lpstr>Break Statement </vt:lpstr>
      <vt:lpstr>Continue Statement</vt:lpstr>
      <vt:lpstr>Function</vt:lpstr>
      <vt:lpstr>Return Statement </vt:lpstr>
      <vt:lpstr>Event คืออะไร</vt:lpstr>
      <vt:lpstr>Event</vt:lpstr>
      <vt:lpstr>วิธีการใช้ Event</vt:lpstr>
      <vt:lpstr>Try...Catch Statement</vt:lpstr>
      <vt:lpstr>Module pattern</vt:lpstr>
      <vt:lpstr>Module Pattern</vt:lpstr>
      <vt:lpstr>PATTERN 1: DEFINE A GLOBAL</vt:lpstr>
      <vt:lpstr>PATTERN 2: EXPORT AN ANONYMOUS FUNCTION</vt:lpstr>
      <vt:lpstr>PATTERN 3: EXPORT A NAMED FUNCTION</vt:lpstr>
      <vt:lpstr>PATTERN 4: EXPORT AN ANONYMOUS OBJECT</vt:lpstr>
      <vt:lpstr>PATTERN 5: EXPORT A NAMED OBJECT</vt:lpstr>
      <vt:lpstr>PATTERN 6: EXPORT AN ANONYMOUS PROTOTYPE</vt:lpstr>
      <vt:lpstr>PATTERN 7: EXPORT A NAMED PROTOTYPE</vt:lpstr>
      <vt:lpstr>การจัดการเหตุการณ์ต่างๆ (Event Handling)</vt:lpstr>
      <vt:lpstr>Control flow</vt:lpstr>
      <vt:lpstr>Synchronous Control Flow</vt:lpstr>
      <vt:lpstr>Asynchronous Control Flow</vt:lpstr>
      <vt:lpstr>Async module</vt:lpstr>
      <vt:lpstr>ติดตั้ง async module</vt:lpstr>
      <vt:lpstr>async pattern</vt:lpstr>
      <vt:lpstr>Waterfall</vt:lpstr>
      <vt:lpstr>Series</vt:lpstr>
      <vt:lpstr>Parallel</vt:lpstr>
      <vt:lpstr>Express framework</vt:lpstr>
      <vt:lpstr>Express framework </vt:lpstr>
      <vt:lpstr>การใช้งาน URL Routing</vt:lpstr>
      <vt:lpstr>การใช้งาน URL Routing</vt:lpstr>
      <vt:lpstr>การใช้งาน URL Routing</vt:lpstr>
      <vt:lpstr>การใช้งาน URL Routing</vt:lpstr>
      <vt:lpstr>การใช้งาน URL Routing</vt:lpstr>
      <vt:lpstr>การใช้งาน Simple Route Middleware</vt:lpstr>
      <vt:lpstr>การใช้งานฐานข้อมูลแบบ MySQL </vt:lpstr>
      <vt:lpstr>Conect to mysql from node.js</vt:lpstr>
      <vt:lpstr>Run sql statement </vt:lpstr>
      <vt:lpstr>หลักการพัฒนา Real-time Web application ด้วย web socket </vt:lpstr>
      <vt:lpstr>หลักการพัฒนา Real-time Web application ด้วย web socket </vt:lpstr>
      <vt:lpstr>Send Email</vt:lpstr>
      <vt:lpstr>Generate Excel</vt:lpstr>
      <vt:lpstr>PM2 (Process Management)</vt:lpstr>
      <vt:lpstr>PM2 (Command)</vt:lpstr>
      <vt:lpstr>postman</vt:lpstr>
      <vt:lpstr>POSTMAN MAIN SCREEN</vt:lpstr>
      <vt:lpstr>Create new collection</vt:lpstr>
      <vt:lpstr>Manage Environments</vt:lpstr>
      <vt:lpstr>Manage Environments</vt:lpstr>
      <vt:lpstr>POSTMAN RUNNER</vt:lpstr>
      <vt:lpstr>Typescript</vt:lpstr>
      <vt:lpstr>Basics of Typescript</vt:lpstr>
      <vt:lpstr>Basics of Typescript #2</vt:lpstr>
      <vt:lpstr>TypeScript ─ Keywords</vt:lpstr>
      <vt:lpstr>TypeScript and OOP</vt:lpstr>
      <vt:lpstr>Built-in types</vt:lpstr>
      <vt:lpstr>Variable Declaration</vt:lpstr>
      <vt:lpstr>docker</vt:lpstr>
      <vt:lpstr>About Container</vt:lpstr>
      <vt:lpstr>Comparing Containers and Virtual Machines</vt:lpstr>
      <vt:lpstr>Containers and Virtual Machines Together</vt:lpstr>
      <vt:lpstr>Docker engine</vt:lpstr>
      <vt:lpstr>Docker Architecture</vt:lpstr>
      <vt:lpstr>Docker Architecture#2</vt:lpstr>
      <vt:lpstr>Docker Architecture#3</vt:lpstr>
      <vt:lpstr>Hello World Docker</vt:lpstr>
      <vt:lpstr>สร้าง file index.html</vt:lpstr>
      <vt:lpstr>เข้า url http://localhost</vt:lpstr>
      <vt:lpstr>Docker Command</vt:lpstr>
      <vt:lpstr>Docker Command</vt:lpstr>
      <vt:lpstr>Docker Command</vt:lpstr>
      <vt:lpstr>Docker Command</vt:lpstr>
      <vt:lpstr>Docker Command</vt:lpstr>
      <vt:lpstr>Docker Command</vt:lpstr>
      <vt:lpstr>Docker Command</vt:lpstr>
      <vt:lpstr>Docker Network</vt:lpstr>
      <vt:lpstr>Docker parameter </vt:lpstr>
      <vt:lpstr>Docker parameter </vt:lpstr>
      <vt:lpstr>Dockerfile</vt:lpstr>
      <vt:lpstr>Dockerfile</vt:lpstr>
      <vt:lpstr>Dockerfile</vt:lpstr>
      <vt:lpstr>Compose file</vt:lpstr>
      <vt:lpstr>Docker Compose </vt:lpstr>
      <vt:lpstr>Any 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Name</dc:title>
  <dc:creator>administrator</dc:creator>
  <cp:lastModifiedBy>Sommai Krangpanich</cp:lastModifiedBy>
  <cp:revision>605</cp:revision>
  <cp:lastPrinted>2017-11-27T01:43:37Z</cp:lastPrinted>
  <dcterms:created xsi:type="dcterms:W3CDTF">2007-02-19T11:49:55Z</dcterms:created>
  <dcterms:modified xsi:type="dcterms:W3CDTF">2018-05-14T09:17:49Z</dcterms:modified>
</cp:coreProperties>
</file>